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handoutMasterIdLst>
    <p:handoutMasterId r:id="rId18"/>
  </p:handoutMasterIdLst>
  <p:sldIdLst>
    <p:sldId id="294" r:id="rId3"/>
    <p:sldId id="344" r:id="rId4"/>
    <p:sldId id="334" r:id="rId5"/>
    <p:sldId id="383" r:id="rId6"/>
    <p:sldId id="363" r:id="rId7"/>
    <p:sldId id="376" r:id="rId8"/>
    <p:sldId id="382" r:id="rId9"/>
    <p:sldId id="373" r:id="rId10"/>
    <p:sldId id="378" r:id="rId11"/>
    <p:sldId id="374" r:id="rId12"/>
    <p:sldId id="369" r:id="rId13"/>
    <p:sldId id="387" r:id="rId14"/>
    <p:sldId id="372" r:id="rId15"/>
    <p:sldId id="385" r:id="rId16"/>
  </p:sldIdLst>
  <p:sldSz cx="9144000" cy="6858000" type="screen4x3"/>
  <p:notesSz cx="6797675" cy="9926638"/>
  <p:custDataLst>
    <p:tags r:id="rId19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e Witzel" initials="SW" lastIdx="3" clrIdx="0"/>
  <p:cmAuthor id="1" name="Sara Flensborg Hansen" initials="SFH" lastIdx="1" clrIdx="1"/>
  <p:cmAuthor id="2" name="Elisa Bak Bødskov" initials="elboed" lastIdx="2" clrIdx="2">
    <p:extLst>
      <p:ext uri="{19B8F6BF-5375-455C-9EA6-DF929625EA0E}">
        <p15:presenceInfo xmlns:p15="http://schemas.microsoft.com/office/powerpoint/2012/main" userId="Elisa Bak Bødsk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2ECE0"/>
    <a:srgbClr val="766B56"/>
    <a:srgbClr val="0A6938"/>
    <a:srgbClr val="799A78"/>
    <a:srgbClr val="A3BAA2"/>
    <a:srgbClr val="467A50"/>
    <a:srgbClr val="4DA99C"/>
    <a:srgbClr val="2E8A7D"/>
    <a:srgbClr val="BECDBD"/>
    <a:srgbClr val="8BC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65" autoAdjust="0"/>
    <p:restoredTop sz="95569" autoAdjust="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4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EBA3B54-D835-42E3-91C9-DF3B610252B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0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7400" y="258763"/>
            <a:ext cx="2703513" cy="2027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1988" y="2357438"/>
            <a:ext cx="5438775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Klik for at redigere teksttypografierne i masteren</a:t>
            </a:r>
          </a:p>
          <a:p>
            <a:pPr lvl="1"/>
            <a:r>
              <a:rPr lang="da-DK" altLang="da-DK" noProof="0" smtClean="0"/>
              <a:t>Andet niveau</a:t>
            </a:r>
          </a:p>
          <a:p>
            <a:pPr lvl="2"/>
            <a:r>
              <a:rPr lang="da-DK" altLang="da-DK" noProof="0" smtClean="0"/>
              <a:t>Tredje niveau</a:t>
            </a:r>
          </a:p>
          <a:p>
            <a:pPr lvl="3"/>
            <a:r>
              <a:rPr lang="da-DK" altLang="da-DK" noProof="0" smtClean="0"/>
              <a:t>Fjerde niveau</a:t>
            </a:r>
          </a:p>
          <a:p>
            <a:pPr lvl="4"/>
            <a:r>
              <a:rPr lang="da-DK" altLang="da-DK" noProof="0" smtClean="0"/>
              <a:t>Femte niveau</a:t>
            </a: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596438"/>
            <a:ext cx="29464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5AB2EEB-92FB-4F27-B909-849086E8E82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956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11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11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11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110000"/>
      </a:lnSpc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AB2EEB-92FB-4F27-B909-849086E8E82B}" type="slidenum">
              <a:rPr lang="da-DK" smtClean="0"/>
              <a:pPr>
                <a:defRPr/>
              </a:pPr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96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AB2EEB-92FB-4F27-B909-849086E8E82B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5131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AB2EEB-92FB-4F27-B909-849086E8E82B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7700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AB2EEB-92FB-4F27-B909-849086E8E82B}" type="slidenum">
              <a:rPr lang="da-DK" smtClean="0"/>
              <a:pPr>
                <a:defRPr/>
              </a:pPr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3395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AB2EEB-92FB-4F27-B909-849086E8E82B}" type="slidenum">
              <a:rPr lang="da-DK" smtClean="0"/>
              <a:pPr>
                <a:defRPr/>
              </a:pPr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614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01252-AC97-4D40-961E-E862D0CC522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25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B0DA5-CCBF-435C-BAD3-6168AABDD04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18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86538" y="285750"/>
            <a:ext cx="2017712" cy="58689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1813" y="285750"/>
            <a:ext cx="5902325" cy="58689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73A75-EB23-4C5D-A471-20D9D60410A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60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og fi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531813" y="285750"/>
            <a:ext cx="7077075" cy="11271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539750" y="1844675"/>
            <a:ext cx="3956050" cy="207803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48200" y="1844675"/>
            <a:ext cx="3956050" cy="207803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3"/>
          </p:nvPr>
        </p:nvSpPr>
        <p:spPr>
          <a:xfrm>
            <a:off x="539750" y="4075113"/>
            <a:ext cx="3956050" cy="20796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8200" y="4075113"/>
            <a:ext cx="3956050" cy="20796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F240A-5137-4912-AEBC-A97B7E91A58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2480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3" y="285750"/>
            <a:ext cx="7077075" cy="11271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539750" y="1844675"/>
            <a:ext cx="3956050" cy="4310063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648200" y="1844675"/>
            <a:ext cx="3956050" cy="2078038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3"/>
          </p:nvPr>
        </p:nvSpPr>
        <p:spPr>
          <a:xfrm>
            <a:off x="4648200" y="4075113"/>
            <a:ext cx="3956050" cy="20796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DE2B-7A3E-400C-85BD-E9B765E8699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963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813" y="285750"/>
            <a:ext cx="7077075" cy="11271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539750" y="1844675"/>
            <a:ext cx="3956050" cy="4310063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956050" cy="4310063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0899-CB7C-40FA-B75A-9E9AF9151F53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898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56E6-20B1-4564-8E19-4E9FA90C0A9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3800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AB962-C285-4CC5-A422-5C73956B771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6365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2DED4-649C-444C-9A92-2FD5B101FB99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0288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956050" cy="4310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956050" cy="4310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D4A3F-41EC-49B0-B54F-8522D9FBC68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535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1C542-5F1F-40DF-949A-E70AEC5F29BF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368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10E4A-D44C-44F2-8817-0C3A0D78F41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3554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7D1A8-8C8A-43B1-AD28-6A5E8F8E81C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4788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BB1AA-81FC-4863-8A72-2C389632EB3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3221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29D83-82AB-4A40-9680-D5A9C980D0E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87472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A635F-2F70-4DBC-BFB0-DF215F41F13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9005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B9BAB-1F67-4F5E-B924-A1C045ACFF9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8459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86538" y="285750"/>
            <a:ext cx="2017712" cy="58689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1813" y="285750"/>
            <a:ext cx="5902325" cy="58689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1F68-6DC1-4639-A909-CA52B1CF1F1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632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9B4C1-9745-4BFE-B918-DEF4A7EE46C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544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956050" cy="4310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956050" cy="4310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059D-175C-4CDF-9066-1DE2DFB0DB65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406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D089-C452-4ACC-8836-237E73FBE16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888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093C5-E5C1-4604-A71E-AD8048225CC6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396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677AD-05F9-4C3C-82B6-BC91D6082C5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7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81E30-6107-43F6-9860-E7966EDCA43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526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A9CA5-987B-4488-BF4E-DA59307CF843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435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39750" y="1052513"/>
            <a:ext cx="70770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539750" y="2547938"/>
            <a:ext cx="80645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20F1DE-083A-4004-BBEC-4F8063C6E40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pic>
        <p:nvPicPr>
          <p:cNvPr id="2" name="Picture 15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981075"/>
            <a:ext cx="949325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80C41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033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3366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80C41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244128-54B7-4AFC-AC2B-47EB0580959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296025" y="6400800"/>
            <a:ext cx="24844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defRPr sz="28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defRPr sz="28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defRPr sz="28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defRPr sz="28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sz="700" b="0" dirty="0">
                <a:solidFill>
                  <a:schemeClr val="tx1"/>
                </a:solidFill>
              </a:rPr>
              <a:t>©  Center for Kvalitetsudvikling, Region Midtjylland</a:t>
            </a:r>
          </a:p>
        </p:txBody>
      </p:sp>
      <p:sp>
        <p:nvSpPr>
          <p:cNvPr id="2053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539750" y="2836863"/>
            <a:ext cx="80645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2054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39750" y="1052513"/>
            <a:ext cx="70770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6699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006699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395536" y="2132856"/>
            <a:ext cx="8352928" cy="11271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da-DK" altLang="da-DK" sz="3500" dirty="0" smtClean="0">
                <a:solidFill>
                  <a:srgbClr val="0A6938"/>
                </a:solidFill>
              </a:rPr>
              <a:t>Introduktion til </a:t>
            </a:r>
            <a:br>
              <a:rPr lang="da-DK" altLang="da-DK" sz="3500" dirty="0" smtClean="0">
                <a:solidFill>
                  <a:srgbClr val="0A6938"/>
                </a:solidFill>
              </a:rPr>
            </a:br>
            <a:r>
              <a:rPr lang="da-DK" altLang="da-DK" sz="3500" dirty="0" smtClean="0">
                <a:solidFill>
                  <a:srgbClr val="0A6938"/>
                </a:solidFill>
              </a:rPr>
              <a:t>LUP Psykiatri 2</a:t>
            </a:r>
            <a:r>
              <a:rPr lang="da-DK" altLang="da-DK" sz="3500" dirty="0" smtClean="0">
                <a:solidFill>
                  <a:srgbClr val="0A6938"/>
                </a:solidFill>
                <a:cs typeface="Arial" charset="0"/>
              </a:rPr>
              <a:t>023</a:t>
            </a: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6" name="Billed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517232"/>
            <a:ext cx="5432405" cy="11372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12461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frundet rektangel 25"/>
          <p:cNvSpPr/>
          <p:nvPr/>
        </p:nvSpPr>
        <p:spPr bwMode="auto">
          <a:xfrm>
            <a:off x="635969" y="1700808"/>
            <a:ext cx="3936031" cy="74679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8434" name="Rectangle 2"/>
          <p:cNvSpPr>
            <a:spLocks noGrp="1" noChangeAspec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UNDERSØGELSENS TEMAER</a:t>
            </a:r>
          </a:p>
        </p:txBody>
      </p:sp>
      <p:sp>
        <p:nvSpPr>
          <p:cNvPr id="5" name="Afrundet rektangel 4"/>
          <p:cNvSpPr/>
          <p:nvPr/>
        </p:nvSpPr>
        <p:spPr bwMode="auto">
          <a:xfrm>
            <a:off x="611559" y="4284618"/>
            <a:ext cx="8033813" cy="571431"/>
          </a:xfrm>
          <a:prstGeom prst="roundRect">
            <a:avLst/>
          </a:prstGeom>
          <a:solidFill>
            <a:srgbClr val="0A693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3"/>
          <p:cNvSpPr txBox="1">
            <a:spLocks noChangeAspect="1" noChangeArrowheads="1"/>
          </p:cNvSpPr>
          <p:nvPr/>
        </p:nvSpPr>
        <p:spPr bwMode="auto">
          <a:xfrm>
            <a:off x="635968" y="4437112"/>
            <a:ext cx="8009403" cy="42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da-DK" sz="1500" dirty="0" smtClean="0">
                <a:solidFill>
                  <a:schemeClr val="bg1"/>
                </a:solidFill>
              </a:rPr>
              <a:t>Mulighed for at skrive kommentarer til flere spørgsmål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21" name="Billede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  <p:sp>
        <p:nvSpPr>
          <p:cNvPr id="29" name="Afrundet rektangel 28"/>
          <p:cNvSpPr/>
          <p:nvPr/>
        </p:nvSpPr>
        <p:spPr bwMode="auto">
          <a:xfrm>
            <a:off x="4709342" y="2538190"/>
            <a:ext cx="3936031" cy="74679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3"/>
          <p:cNvSpPr txBox="1">
            <a:spLocks noChangeAspect="1" noChangeArrowheads="1"/>
          </p:cNvSpPr>
          <p:nvPr/>
        </p:nvSpPr>
        <p:spPr bwMode="auto">
          <a:xfrm>
            <a:off x="4709343" y="2569537"/>
            <a:ext cx="3936030" cy="71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da-DK" sz="1600" dirty="0" smtClean="0">
                <a:solidFill>
                  <a:schemeClr val="bg1"/>
                </a:solidFill>
              </a:rPr>
              <a:t>Patient- og pårørendeinddragelse</a:t>
            </a:r>
          </a:p>
        </p:txBody>
      </p:sp>
      <p:sp>
        <p:nvSpPr>
          <p:cNvPr id="30" name="Afrundet rektangel 29"/>
          <p:cNvSpPr/>
          <p:nvPr/>
        </p:nvSpPr>
        <p:spPr bwMode="auto">
          <a:xfrm>
            <a:off x="611559" y="2564904"/>
            <a:ext cx="3936031" cy="74679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37" name="Rectangle 3"/>
          <p:cNvSpPr txBox="1">
            <a:spLocks noChangeAspect="1" noChangeArrowheads="1"/>
          </p:cNvSpPr>
          <p:nvPr/>
        </p:nvSpPr>
        <p:spPr bwMode="auto">
          <a:xfrm>
            <a:off x="635969" y="2708920"/>
            <a:ext cx="39116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da-DK" sz="1600" dirty="0" smtClean="0">
                <a:solidFill>
                  <a:schemeClr val="bg1"/>
                </a:solidFill>
              </a:rPr>
              <a:t>Patient/pårørendeoplevede fejl</a:t>
            </a:r>
          </a:p>
        </p:txBody>
      </p:sp>
      <p:sp>
        <p:nvSpPr>
          <p:cNvPr id="38" name="Rectangle 3"/>
          <p:cNvSpPr txBox="1">
            <a:spLocks noChangeAspect="1" noChangeArrowheads="1"/>
          </p:cNvSpPr>
          <p:nvPr/>
        </p:nvSpPr>
        <p:spPr bwMode="auto">
          <a:xfrm>
            <a:off x="755576" y="1700808"/>
            <a:ext cx="3792014" cy="71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endParaRPr lang="da-DK" sz="100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da-DK" sz="1600" dirty="0" smtClean="0">
                <a:solidFill>
                  <a:schemeClr val="bg1"/>
                </a:solidFill>
              </a:rPr>
              <a:t>Personalet</a:t>
            </a:r>
          </a:p>
        </p:txBody>
      </p:sp>
      <p:sp>
        <p:nvSpPr>
          <p:cNvPr id="41" name="Afrundet rektangel 40"/>
          <p:cNvSpPr/>
          <p:nvPr/>
        </p:nvSpPr>
        <p:spPr bwMode="auto">
          <a:xfrm>
            <a:off x="4709341" y="3402287"/>
            <a:ext cx="3936031" cy="74679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tangle 3"/>
          <p:cNvSpPr txBox="1">
            <a:spLocks noChangeAspect="1" noChangeArrowheads="1"/>
          </p:cNvSpPr>
          <p:nvPr/>
        </p:nvSpPr>
        <p:spPr bwMode="auto">
          <a:xfrm>
            <a:off x="5273200" y="3577649"/>
            <a:ext cx="2808312" cy="71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da-DK" sz="1600" dirty="0" smtClean="0">
                <a:solidFill>
                  <a:schemeClr val="bg1"/>
                </a:solidFill>
              </a:rPr>
              <a:t>Samlet indtryk</a:t>
            </a:r>
          </a:p>
        </p:txBody>
      </p:sp>
      <p:sp>
        <p:nvSpPr>
          <p:cNvPr id="28" name="Afrundet rektangel 27"/>
          <p:cNvSpPr/>
          <p:nvPr/>
        </p:nvSpPr>
        <p:spPr bwMode="auto">
          <a:xfrm>
            <a:off x="4716016" y="1700807"/>
            <a:ext cx="3936031" cy="74679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42" name="Afrundet rektangel 41"/>
          <p:cNvSpPr/>
          <p:nvPr/>
        </p:nvSpPr>
        <p:spPr bwMode="auto">
          <a:xfrm>
            <a:off x="623763" y="3424697"/>
            <a:ext cx="3936031" cy="74679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spect="1" noChangeArrowheads="1"/>
          </p:cNvSpPr>
          <p:nvPr/>
        </p:nvSpPr>
        <p:spPr bwMode="auto">
          <a:xfrm>
            <a:off x="4716017" y="1700808"/>
            <a:ext cx="3960500" cy="59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endParaRPr lang="da-DK" sz="100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da-DK" sz="1600" dirty="0" smtClean="0">
                <a:solidFill>
                  <a:schemeClr val="bg1"/>
                </a:solidFill>
              </a:rPr>
              <a:t>Behandling</a:t>
            </a:r>
          </a:p>
        </p:txBody>
      </p:sp>
      <p:sp>
        <p:nvSpPr>
          <p:cNvPr id="27" name="Rectangle 3"/>
          <p:cNvSpPr txBox="1">
            <a:spLocks noChangeAspect="1" noChangeArrowheads="1"/>
          </p:cNvSpPr>
          <p:nvPr/>
        </p:nvSpPr>
        <p:spPr bwMode="auto">
          <a:xfrm>
            <a:off x="635969" y="3402287"/>
            <a:ext cx="3911621" cy="71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da-DK" sz="1400" dirty="0">
                <a:solidFill>
                  <a:schemeClr val="bg1"/>
                </a:solidFill>
              </a:rPr>
              <a:t>For udvalgte </a:t>
            </a:r>
            <a:r>
              <a:rPr lang="da-DK" sz="1400" dirty="0" smtClean="0">
                <a:solidFill>
                  <a:schemeClr val="bg1"/>
                </a:solidFill>
              </a:rPr>
              <a:t>patientgrupper</a:t>
            </a:r>
            <a:r>
              <a:rPr lang="da-DK" sz="1400" dirty="0">
                <a:solidFill>
                  <a:schemeClr val="bg1"/>
                </a:solidFill>
              </a:rPr>
              <a:t>: Modtagelsen, </a:t>
            </a:r>
            <a:r>
              <a:rPr lang="da-DK" sz="1400" dirty="0" smtClean="0">
                <a:solidFill>
                  <a:schemeClr val="bg1"/>
                </a:solidFill>
              </a:rPr>
              <a:t>Tvang, </a:t>
            </a:r>
            <a:r>
              <a:rPr lang="da-DK" sz="1400" dirty="0">
                <a:solidFill>
                  <a:schemeClr val="bg1"/>
                </a:solidFill>
              </a:rPr>
              <a:t>Udskrivelse, Sammenhæng og samarbejde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750" y="1052513"/>
            <a:ext cx="7077075" cy="1127125"/>
          </a:xfrm>
        </p:spPr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RESULTATER</a:t>
            </a:r>
          </a:p>
        </p:txBody>
      </p:sp>
      <p:sp>
        <p:nvSpPr>
          <p:cNvPr id="19459" name="Rectangl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579189" y="1916832"/>
            <a:ext cx="8241283" cy="4154041"/>
          </a:xfrm>
        </p:spPr>
        <p:txBody>
          <a:bodyPr/>
          <a:lstStyle/>
          <a:p>
            <a:pPr eaLnBrk="1" hangingPunct="1">
              <a:spcAft>
                <a:spcPct val="60000"/>
              </a:spcAft>
              <a:buClr>
                <a:srgbClr val="0A6938"/>
              </a:buClr>
            </a:pPr>
            <a:r>
              <a:rPr lang="da-DK" altLang="da-DK" sz="2400" dirty="0" smtClean="0">
                <a:solidFill>
                  <a:srgbClr val="0A6938"/>
                </a:solidFill>
              </a:rPr>
              <a:t>Rapporter på flere niveauer:</a:t>
            </a:r>
          </a:p>
          <a:p>
            <a:pPr lvl="1" eaLnBrk="1" hangingPunct="1">
              <a:spcAft>
                <a:spcPct val="60000"/>
              </a:spcAft>
              <a:buClr>
                <a:srgbClr val="799A78"/>
              </a:buClr>
            </a:pPr>
            <a:r>
              <a:rPr lang="da-DK" altLang="da-DK" dirty="0" smtClean="0">
                <a:solidFill>
                  <a:srgbClr val="0A6938"/>
                </a:solidFill>
              </a:rPr>
              <a:t>Regionale rapporter</a:t>
            </a:r>
          </a:p>
          <a:p>
            <a:pPr lvl="1" eaLnBrk="1" hangingPunct="1">
              <a:spcAft>
                <a:spcPct val="60000"/>
              </a:spcAft>
              <a:buClr>
                <a:srgbClr val="799A78"/>
              </a:buClr>
            </a:pPr>
            <a:r>
              <a:rPr lang="da-DK" altLang="da-DK" dirty="0" smtClean="0">
                <a:solidFill>
                  <a:srgbClr val="0A6938"/>
                </a:solidFill>
              </a:rPr>
              <a:t>Afdelingsrapporter</a:t>
            </a:r>
          </a:p>
          <a:p>
            <a:pPr lvl="1" eaLnBrk="1" hangingPunct="1">
              <a:spcAft>
                <a:spcPct val="60000"/>
              </a:spcAft>
              <a:buClr>
                <a:srgbClr val="799A78"/>
              </a:buClr>
            </a:pPr>
            <a:r>
              <a:rPr lang="da-DK" altLang="da-DK" dirty="0" smtClean="0">
                <a:solidFill>
                  <a:srgbClr val="0A6938"/>
                </a:solidFill>
              </a:rPr>
              <a:t>Rapport for afsnit/ambulatorier</a:t>
            </a:r>
          </a:p>
          <a:p>
            <a:pPr eaLnBrk="1" hangingPunct="1">
              <a:spcAft>
                <a:spcPct val="60000"/>
              </a:spcAft>
              <a:buClr>
                <a:srgbClr val="0A6938"/>
              </a:buClr>
            </a:pPr>
            <a:r>
              <a:rPr lang="da-DK" altLang="da-DK" sz="2400" dirty="0" smtClean="0">
                <a:solidFill>
                  <a:srgbClr val="0A6938"/>
                </a:solidFill>
              </a:rPr>
              <a:t>Krav for rapportering: 10 udleverede spørgeskemaer og 5 besvarelser</a:t>
            </a: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9512" y="1052513"/>
            <a:ext cx="2808311" cy="2808535"/>
          </a:xfrm>
        </p:spPr>
        <p:txBody>
          <a:bodyPr vert="horz"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Organisering af LUP</a:t>
            </a: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7768" y="908720"/>
            <a:ext cx="5092664" cy="590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5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spect="1" noChangeArrowheads="1"/>
          </p:cNvSpPr>
          <p:nvPr>
            <p:ph type="title"/>
          </p:nvPr>
        </p:nvSpPr>
        <p:spPr>
          <a:xfrm>
            <a:off x="539750" y="1052513"/>
            <a:ext cx="7077075" cy="1127125"/>
          </a:xfrm>
        </p:spPr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KONTAKT</a:t>
            </a:r>
            <a:br>
              <a:rPr lang="da-DK" altLang="da-DK" dirty="0" smtClean="0">
                <a:solidFill>
                  <a:srgbClr val="0A6938"/>
                </a:solidFill>
              </a:rPr>
            </a:br>
            <a:endParaRPr lang="da-DK" altLang="da-DK" dirty="0" smtClean="0">
              <a:solidFill>
                <a:srgbClr val="0A6938"/>
              </a:solidFill>
            </a:endParaRPr>
          </a:p>
        </p:txBody>
      </p:sp>
      <p:sp>
        <p:nvSpPr>
          <p:cNvPr id="22531" name="Rectangle 4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719138" y="1916832"/>
            <a:ext cx="8169275" cy="4176464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2000" dirty="0" smtClean="0">
                <a:solidFill>
                  <a:srgbClr val="0A6938"/>
                </a:solidFill>
              </a:rPr>
              <a:t>I er meget velkomne til at kontakte den regionale 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2000" dirty="0" smtClean="0">
                <a:solidFill>
                  <a:srgbClr val="0A6938"/>
                </a:solidFill>
              </a:rPr>
              <a:t>koordinator eller DEFACTUM med spørgsmål om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2000" dirty="0" smtClean="0">
                <a:solidFill>
                  <a:srgbClr val="0A6938"/>
                </a:solidFill>
              </a:rPr>
              <a:t>undersøgelserne. 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endParaRPr lang="da-DK" altLang="da-DK" sz="1000" i="1" dirty="0" smtClean="0">
              <a:solidFill>
                <a:srgbClr val="0A6938"/>
              </a:solidFill>
            </a:endParaRP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1800" i="1" dirty="0" smtClean="0">
                <a:solidFill>
                  <a:srgbClr val="0A6938"/>
                </a:solidFill>
              </a:rPr>
              <a:t>Simone Witzel, projektleder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1800" dirty="0" smtClean="0">
                <a:solidFill>
                  <a:srgbClr val="0A6938"/>
                </a:solidFill>
              </a:rPr>
              <a:t>DEFACTUM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1800" dirty="0" smtClean="0">
                <a:solidFill>
                  <a:srgbClr val="0A6938"/>
                </a:solidFill>
              </a:rPr>
              <a:t>Olof Palmes Allé 15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1800" dirty="0" smtClean="0">
                <a:solidFill>
                  <a:srgbClr val="0A6938"/>
                </a:solidFill>
              </a:rPr>
              <a:t>8200 Aarhus N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1800" dirty="0" smtClean="0">
                <a:solidFill>
                  <a:srgbClr val="0A6938"/>
                </a:solidFill>
              </a:rPr>
              <a:t>simone.witzel@stab.rm.dk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1800" dirty="0" smtClean="0">
                <a:solidFill>
                  <a:srgbClr val="0A6938"/>
                </a:solidFill>
              </a:rPr>
              <a:t>4042 7144</a:t>
            </a: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endParaRPr lang="da-DK" altLang="da-DK" sz="1400" dirty="0">
              <a:solidFill>
                <a:srgbClr val="0A6938"/>
              </a:solidFill>
            </a:endParaRPr>
          </a:p>
          <a:p>
            <a:pPr eaLnBrk="1" hangingPunct="1">
              <a:lnSpc>
                <a:spcPct val="7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da-DK" altLang="da-DK" sz="1600" b="1" u="sng" dirty="0" smtClean="0">
                <a:solidFill>
                  <a:srgbClr val="0A6938"/>
                </a:solidFill>
              </a:rPr>
              <a:t>www.psykiatriundersogelser.dk</a:t>
            </a: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6" name="Billed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620688"/>
            <a:ext cx="3545066" cy="50138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30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 sz="quarter"/>
          </p:nvPr>
        </p:nvSpPr>
        <p:spPr>
          <a:xfrm>
            <a:off x="539750" y="1052513"/>
            <a:ext cx="7077075" cy="1127125"/>
          </a:xfrm>
        </p:spPr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MENU</a:t>
            </a:r>
          </a:p>
        </p:txBody>
      </p:sp>
      <p:sp>
        <p:nvSpPr>
          <p:cNvPr id="10" name="Afrundet rektangel 9"/>
          <p:cNvSpPr/>
          <p:nvPr/>
        </p:nvSpPr>
        <p:spPr bwMode="auto">
          <a:xfrm>
            <a:off x="1031587" y="1772816"/>
            <a:ext cx="4332501" cy="42923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3"/>
          <p:cNvSpPr txBox="1">
            <a:spLocks noChangeAspect="1" noChangeArrowheads="1"/>
          </p:cNvSpPr>
          <p:nvPr/>
        </p:nvSpPr>
        <p:spPr bwMode="auto">
          <a:xfrm>
            <a:off x="1153096" y="1772816"/>
            <a:ext cx="1637444" cy="36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Koncept</a:t>
            </a: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25" name="Billede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  <p:sp>
        <p:nvSpPr>
          <p:cNvPr id="34" name="Afrundet rektangel 33"/>
          <p:cNvSpPr/>
          <p:nvPr/>
        </p:nvSpPr>
        <p:spPr bwMode="auto">
          <a:xfrm>
            <a:off x="1031583" y="2326727"/>
            <a:ext cx="4332501" cy="42923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ectangle 3"/>
          <p:cNvSpPr txBox="1">
            <a:spLocks noChangeAspect="1" noChangeArrowheads="1"/>
          </p:cNvSpPr>
          <p:nvPr/>
        </p:nvSpPr>
        <p:spPr bwMode="auto">
          <a:xfrm>
            <a:off x="1107426" y="2351378"/>
            <a:ext cx="4727648" cy="37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Udlevering af spørgeskemaer</a:t>
            </a:r>
          </a:p>
        </p:txBody>
      </p:sp>
      <p:sp>
        <p:nvSpPr>
          <p:cNvPr id="35" name="Afrundet rektangel 34"/>
          <p:cNvSpPr/>
          <p:nvPr/>
        </p:nvSpPr>
        <p:spPr bwMode="auto">
          <a:xfrm>
            <a:off x="1046043" y="2852936"/>
            <a:ext cx="4332501" cy="42923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ectangle 3"/>
          <p:cNvSpPr txBox="1">
            <a:spLocks noChangeAspect="1" noChangeArrowheads="1"/>
          </p:cNvSpPr>
          <p:nvPr/>
        </p:nvSpPr>
        <p:spPr bwMode="auto">
          <a:xfrm>
            <a:off x="1115616" y="2878550"/>
            <a:ext cx="3516515" cy="26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Opgaver for tovholder</a:t>
            </a:r>
          </a:p>
        </p:txBody>
      </p:sp>
      <p:sp>
        <p:nvSpPr>
          <p:cNvPr id="36" name="Afrundet rektangel 35"/>
          <p:cNvSpPr/>
          <p:nvPr/>
        </p:nvSpPr>
        <p:spPr bwMode="auto">
          <a:xfrm>
            <a:off x="1031587" y="3386308"/>
            <a:ext cx="4332501" cy="42923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33" name="Rectangle 3"/>
          <p:cNvSpPr txBox="1">
            <a:spLocks noChangeAspect="1" noChangeArrowheads="1"/>
          </p:cNvSpPr>
          <p:nvPr/>
        </p:nvSpPr>
        <p:spPr bwMode="auto">
          <a:xfrm>
            <a:off x="1151141" y="3421914"/>
            <a:ext cx="3516515" cy="26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Årshjul</a:t>
            </a:r>
          </a:p>
        </p:txBody>
      </p:sp>
      <p:sp>
        <p:nvSpPr>
          <p:cNvPr id="37" name="Afrundet rektangel 36"/>
          <p:cNvSpPr/>
          <p:nvPr/>
        </p:nvSpPr>
        <p:spPr bwMode="auto">
          <a:xfrm>
            <a:off x="1031582" y="3935871"/>
            <a:ext cx="4332501" cy="42923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9" name="Rectangle 3"/>
          <p:cNvSpPr txBox="1">
            <a:spLocks noChangeAspect="1" noChangeArrowheads="1"/>
          </p:cNvSpPr>
          <p:nvPr/>
        </p:nvSpPr>
        <p:spPr bwMode="auto">
          <a:xfrm>
            <a:off x="1115616" y="3933056"/>
            <a:ext cx="1618704" cy="2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Temaer</a:t>
            </a:r>
          </a:p>
        </p:txBody>
      </p:sp>
      <p:sp>
        <p:nvSpPr>
          <p:cNvPr id="38" name="Afrundet rektangel 37"/>
          <p:cNvSpPr/>
          <p:nvPr/>
        </p:nvSpPr>
        <p:spPr bwMode="auto">
          <a:xfrm>
            <a:off x="1031581" y="4496470"/>
            <a:ext cx="4332501" cy="42923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21" name="Rectangle 3"/>
          <p:cNvSpPr txBox="1">
            <a:spLocks noChangeAspect="1" noChangeArrowheads="1"/>
          </p:cNvSpPr>
          <p:nvPr/>
        </p:nvSpPr>
        <p:spPr bwMode="auto">
          <a:xfrm>
            <a:off x="1115616" y="4509120"/>
            <a:ext cx="1618704" cy="2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Resultater</a:t>
            </a:r>
          </a:p>
        </p:txBody>
      </p:sp>
      <p:sp>
        <p:nvSpPr>
          <p:cNvPr id="39" name="Afrundet rektangel 38"/>
          <p:cNvSpPr/>
          <p:nvPr/>
        </p:nvSpPr>
        <p:spPr bwMode="auto">
          <a:xfrm>
            <a:off x="1046043" y="5038319"/>
            <a:ext cx="4332501" cy="429233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24" name="Rectangle 3"/>
          <p:cNvSpPr txBox="1">
            <a:spLocks noChangeAspect="1" noChangeArrowheads="1"/>
          </p:cNvSpPr>
          <p:nvPr/>
        </p:nvSpPr>
        <p:spPr bwMode="auto">
          <a:xfrm>
            <a:off x="1106246" y="5032845"/>
            <a:ext cx="1665554" cy="2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Organisering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75245" y="1052513"/>
            <a:ext cx="7077075" cy="1127125"/>
          </a:xfrm>
        </p:spPr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KONCEPT - 5 delundersøgelser</a:t>
            </a:r>
            <a:endParaRPr lang="da-DK" altLang="da-DK" sz="3200" dirty="0" smtClean="0">
              <a:solidFill>
                <a:srgbClr val="0A6938"/>
              </a:solidFill>
            </a:endParaRPr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395536" y="1684065"/>
            <a:ext cx="8352928" cy="3113087"/>
          </a:xfrm>
        </p:spPr>
        <p:txBody>
          <a:bodyPr/>
          <a:lstStyle/>
          <a:p>
            <a:pPr eaLnBrk="1" hangingPunct="1">
              <a:spcAft>
                <a:spcPct val="60000"/>
              </a:spcAft>
              <a:buClr>
                <a:srgbClr val="0A6938"/>
              </a:buClr>
            </a:pPr>
            <a:r>
              <a:rPr lang="da-DK" altLang="da-DK" dirty="0" smtClean="0">
                <a:solidFill>
                  <a:srgbClr val="0A6938"/>
                </a:solidFill>
              </a:rPr>
              <a:t>Årlige patientundersøgelser og B&amp;U forældre-undersøgelser</a:t>
            </a:r>
          </a:p>
          <a:p>
            <a:pPr eaLnBrk="1" hangingPunct="1">
              <a:spcAft>
                <a:spcPct val="60000"/>
              </a:spcAft>
              <a:buClr>
                <a:srgbClr val="0A6938"/>
              </a:buClr>
            </a:pPr>
            <a:r>
              <a:rPr lang="da-DK" altLang="da-DK" dirty="0" smtClean="0">
                <a:solidFill>
                  <a:srgbClr val="0A6938"/>
                </a:solidFill>
              </a:rPr>
              <a:t>Voksne ambulante og voksne indlagte patienter er overgået til månedlige målinger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7" name="Billed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  <p:sp>
        <p:nvSpPr>
          <p:cNvPr id="8" name="Afrundet rektangel 7"/>
          <p:cNvSpPr/>
          <p:nvPr/>
        </p:nvSpPr>
        <p:spPr bwMode="auto">
          <a:xfrm>
            <a:off x="220237" y="3429000"/>
            <a:ext cx="1637444" cy="1152128"/>
          </a:xfrm>
          <a:prstGeom prst="roundRect">
            <a:avLst/>
          </a:prstGeom>
          <a:solidFill>
            <a:srgbClr val="8BC3B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3"/>
          <p:cNvSpPr txBox="1">
            <a:spLocks noChangeAspect="1" noChangeArrowheads="1"/>
          </p:cNvSpPr>
          <p:nvPr/>
        </p:nvSpPr>
        <p:spPr bwMode="auto">
          <a:xfrm>
            <a:off x="220237" y="3431952"/>
            <a:ext cx="1637444" cy="11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endParaRPr lang="da-DK" sz="1400" b="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B&amp;U</a:t>
            </a: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Dag-/døgnafsnit</a:t>
            </a: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Patienter</a:t>
            </a:r>
          </a:p>
        </p:txBody>
      </p:sp>
      <p:sp>
        <p:nvSpPr>
          <p:cNvPr id="16" name="Afrundet rektangel 15"/>
          <p:cNvSpPr/>
          <p:nvPr/>
        </p:nvSpPr>
        <p:spPr bwMode="auto">
          <a:xfrm>
            <a:off x="3631247" y="3440857"/>
            <a:ext cx="1637444" cy="1152128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7" name="Afrundet rektangel 16"/>
          <p:cNvSpPr/>
          <p:nvPr/>
        </p:nvSpPr>
        <p:spPr bwMode="auto">
          <a:xfrm>
            <a:off x="220237" y="4653136"/>
            <a:ext cx="1637444" cy="1152128"/>
          </a:xfrm>
          <a:prstGeom prst="roundRect">
            <a:avLst/>
          </a:prstGeom>
          <a:solidFill>
            <a:srgbClr val="C2EC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8" name="Afrundet rektangel 17"/>
          <p:cNvSpPr/>
          <p:nvPr/>
        </p:nvSpPr>
        <p:spPr bwMode="auto">
          <a:xfrm>
            <a:off x="1926444" y="4653136"/>
            <a:ext cx="1637444" cy="1152128"/>
          </a:xfrm>
          <a:prstGeom prst="roundRect">
            <a:avLst/>
          </a:prstGeom>
          <a:solidFill>
            <a:srgbClr val="BECDB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9" name="Afrundet rektangel 18"/>
          <p:cNvSpPr/>
          <p:nvPr/>
        </p:nvSpPr>
        <p:spPr bwMode="auto">
          <a:xfrm>
            <a:off x="1926444" y="3423324"/>
            <a:ext cx="1637444" cy="1152128"/>
          </a:xfrm>
          <a:prstGeom prst="roundRect">
            <a:avLst/>
          </a:prstGeom>
          <a:solidFill>
            <a:srgbClr val="A3BAA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20" name="Rectangle 3"/>
          <p:cNvSpPr txBox="1">
            <a:spLocks noChangeAspect="1" noChangeArrowheads="1"/>
          </p:cNvSpPr>
          <p:nvPr/>
        </p:nvSpPr>
        <p:spPr bwMode="auto">
          <a:xfrm>
            <a:off x="220237" y="4656088"/>
            <a:ext cx="1637444" cy="11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endParaRPr lang="da-DK" sz="1400" b="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B&amp;U</a:t>
            </a: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Dag-/døgnafsnit</a:t>
            </a: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Forældre</a:t>
            </a:r>
          </a:p>
        </p:txBody>
      </p:sp>
      <p:sp>
        <p:nvSpPr>
          <p:cNvPr id="21" name="Rectangle 3"/>
          <p:cNvSpPr txBox="1">
            <a:spLocks noChangeAspect="1" noChangeArrowheads="1"/>
          </p:cNvSpPr>
          <p:nvPr/>
        </p:nvSpPr>
        <p:spPr bwMode="auto">
          <a:xfrm>
            <a:off x="1926444" y="3436119"/>
            <a:ext cx="1637444" cy="11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endParaRPr lang="da-DK" sz="1400" b="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B&amp;U</a:t>
            </a: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Ambulatorier</a:t>
            </a: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Patienter</a:t>
            </a:r>
          </a:p>
        </p:txBody>
      </p:sp>
      <p:sp>
        <p:nvSpPr>
          <p:cNvPr id="22" name="Rectangle 3"/>
          <p:cNvSpPr txBox="1">
            <a:spLocks noChangeAspect="1" noChangeArrowheads="1"/>
          </p:cNvSpPr>
          <p:nvPr/>
        </p:nvSpPr>
        <p:spPr bwMode="auto">
          <a:xfrm>
            <a:off x="1926444" y="4653136"/>
            <a:ext cx="1637444" cy="11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endParaRPr lang="da-DK" sz="1400" b="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B&amp;U</a:t>
            </a: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Ambulatorier</a:t>
            </a:r>
          </a:p>
          <a:p>
            <a:pPr marL="0" lvl="0" indent="0" algn="ctr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Forældre</a:t>
            </a:r>
          </a:p>
        </p:txBody>
      </p:sp>
      <p:sp>
        <p:nvSpPr>
          <p:cNvPr id="27" name="Rectangle 3"/>
          <p:cNvSpPr txBox="1">
            <a:spLocks noChangeAspect="1" noChangeArrowheads="1"/>
          </p:cNvSpPr>
          <p:nvPr/>
        </p:nvSpPr>
        <p:spPr bwMode="auto">
          <a:xfrm>
            <a:off x="3631247" y="3440857"/>
            <a:ext cx="1637444" cy="11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endParaRPr lang="da-DK" sz="500" b="0" dirty="0"/>
          </a:p>
          <a:p>
            <a:pPr marL="0" lvl="0" indent="0" algn="ctr">
              <a:buNone/>
            </a:pPr>
            <a:r>
              <a:rPr lang="da-DK" sz="1400" b="0" dirty="0" smtClean="0"/>
              <a:t>Specialiserede</a:t>
            </a:r>
          </a:p>
          <a:p>
            <a:pPr marL="0" lvl="0" indent="0" algn="ctr">
              <a:buNone/>
            </a:pPr>
            <a:r>
              <a:rPr lang="da-DK" sz="1400" b="0" dirty="0" smtClean="0"/>
              <a:t>retspsykiatriske</a:t>
            </a:r>
          </a:p>
          <a:p>
            <a:pPr marL="0" lvl="0" indent="0" algn="ctr">
              <a:buNone/>
            </a:pPr>
            <a:r>
              <a:rPr lang="da-DK" sz="1400" b="0" dirty="0" smtClean="0"/>
              <a:t>sengeafsnit</a:t>
            </a:r>
          </a:p>
          <a:p>
            <a:pPr marL="0" lvl="0" indent="0" algn="ctr">
              <a:buNone/>
            </a:pPr>
            <a:r>
              <a:rPr lang="da-DK" sz="1400" b="0" dirty="0" smtClean="0"/>
              <a:t>Patienter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2"/>
        <p14:stopEvt time="21963" objId="2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rundet rektangel 1"/>
          <p:cNvSpPr/>
          <p:nvPr/>
        </p:nvSpPr>
        <p:spPr bwMode="auto">
          <a:xfrm>
            <a:off x="664778" y="2564904"/>
            <a:ext cx="7742857" cy="2160240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614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 smtClean="0">
                <a:solidFill>
                  <a:srgbClr val="0A6938"/>
                </a:solidFill>
              </a:rPr>
              <a:t>KONCEPT</a:t>
            </a:r>
            <a:br>
              <a:rPr lang="da-DK" altLang="da-DK" dirty="0" smtClean="0">
                <a:solidFill>
                  <a:srgbClr val="0A6938"/>
                </a:solidFill>
              </a:rPr>
            </a:br>
            <a:r>
              <a:rPr lang="da-DK" altLang="da-DK" sz="2400" dirty="0" smtClean="0">
                <a:solidFill>
                  <a:srgbClr val="0A6938"/>
                </a:solidFill>
              </a:rPr>
              <a:t>Undersøgelsesperioder</a:t>
            </a:r>
          </a:p>
        </p:txBody>
      </p:sp>
      <p:sp>
        <p:nvSpPr>
          <p:cNvPr id="5" name="Rectangle 3"/>
          <p:cNvSpPr txBox="1">
            <a:spLocks noChangeAspect="1" noChangeArrowheads="1"/>
          </p:cNvSpPr>
          <p:nvPr/>
        </p:nvSpPr>
        <p:spPr bwMode="auto">
          <a:xfrm>
            <a:off x="899169" y="2780928"/>
            <a:ext cx="7561263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Personalet udleverer spørgeskemaer: </a:t>
            </a:r>
          </a:p>
          <a:p>
            <a:pPr marL="0" lvl="0" indent="0">
              <a:buNone/>
            </a:pPr>
            <a:endParaRPr lang="da-DK" sz="1600" b="0" dirty="0" smtClean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da-DK" sz="1600" b="0" dirty="0" smtClean="0">
                <a:solidFill>
                  <a:schemeClr val="bg1"/>
                </a:solidFill>
              </a:rPr>
              <a:t>- B&amp;U (ambulatorier): Uge </a:t>
            </a:r>
            <a:r>
              <a:rPr lang="da-DK" sz="1600" b="0" dirty="0">
                <a:solidFill>
                  <a:schemeClr val="bg1"/>
                </a:solidFill>
              </a:rPr>
              <a:t>36 </a:t>
            </a:r>
            <a:r>
              <a:rPr lang="da-DK" sz="1600" b="0" dirty="0" smtClean="0">
                <a:solidFill>
                  <a:schemeClr val="bg1"/>
                </a:solidFill>
              </a:rPr>
              <a:t>- 41 </a:t>
            </a:r>
            <a:r>
              <a:rPr lang="da-DK" sz="1600" b="0" dirty="0">
                <a:solidFill>
                  <a:schemeClr val="bg1"/>
                </a:solidFill>
              </a:rPr>
              <a:t>(6 uger</a:t>
            </a:r>
            <a:r>
              <a:rPr lang="da-DK" sz="1600" b="0" dirty="0" smtClean="0">
                <a:solidFill>
                  <a:schemeClr val="bg1"/>
                </a:solidFill>
              </a:rPr>
              <a:t>)</a:t>
            </a:r>
            <a:endParaRPr lang="da-DK" sz="1600" b="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da-DK" sz="1600" b="0" dirty="0" smtClean="0">
                <a:solidFill>
                  <a:schemeClr val="bg1"/>
                </a:solidFill>
              </a:rPr>
              <a:t>- B&amp;U (indlagte): Uge 38 - 41 (4 </a:t>
            </a:r>
            <a:r>
              <a:rPr lang="da-DK" sz="1600" b="0" dirty="0">
                <a:solidFill>
                  <a:schemeClr val="bg1"/>
                </a:solidFill>
              </a:rPr>
              <a:t>uger</a:t>
            </a:r>
            <a:r>
              <a:rPr lang="da-DK" sz="1600" b="0" dirty="0" smtClean="0">
                <a:solidFill>
                  <a:schemeClr val="bg1"/>
                </a:solidFill>
              </a:rPr>
              <a:t>)</a:t>
            </a:r>
            <a:endParaRPr lang="da-DK" sz="1600" b="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da-DK" sz="1600" b="0" dirty="0" smtClean="0">
                <a:solidFill>
                  <a:schemeClr val="bg1"/>
                </a:solidFill>
              </a:rPr>
              <a:t>- Voksne (specialiserede </a:t>
            </a:r>
            <a:r>
              <a:rPr lang="da-DK" sz="1600" b="0" dirty="0">
                <a:solidFill>
                  <a:schemeClr val="bg1"/>
                </a:solidFill>
              </a:rPr>
              <a:t>retspsykiatriske </a:t>
            </a:r>
            <a:r>
              <a:rPr lang="da-DK" sz="1600" b="0" dirty="0" smtClean="0">
                <a:solidFill>
                  <a:schemeClr val="bg1"/>
                </a:solidFill>
              </a:rPr>
              <a:t>afsnit): Uge 36 - 38 </a:t>
            </a:r>
            <a:r>
              <a:rPr lang="da-DK" sz="1600" b="0" dirty="0">
                <a:solidFill>
                  <a:schemeClr val="bg1"/>
                </a:solidFill>
              </a:rPr>
              <a:t>(3 uger)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8" name="Billed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frundet rektangel 17"/>
          <p:cNvSpPr/>
          <p:nvPr/>
        </p:nvSpPr>
        <p:spPr bwMode="auto">
          <a:xfrm>
            <a:off x="4535996" y="4351360"/>
            <a:ext cx="3420380" cy="1453904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7" name="Afrundet rektangel 16"/>
          <p:cNvSpPr/>
          <p:nvPr/>
        </p:nvSpPr>
        <p:spPr bwMode="auto">
          <a:xfrm>
            <a:off x="1115616" y="4351360"/>
            <a:ext cx="3312368" cy="1453904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7170" name="Rectangle 2"/>
          <p:cNvSpPr>
            <a:spLocks noGrp="1" noChangeAspect="1" noChangeArrowheads="1"/>
          </p:cNvSpPr>
          <p:nvPr>
            <p:ph type="title" sz="quarter"/>
          </p:nvPr>
        </p:nvSpPr>
        <p:spPr>
          <a:xfrm>
            <a:off x="539750" y="1052513"/>
            <a:ext cx="7077075" cy="1127125"/>
          </a:xfrm>
        </p:spPr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KONCEPT</a:t>
            </a:r>
            <a:br>
              <a:rPr lang="da-DK" altLang="da-DK" dirty="0" smtClean="0">
                <a:solidFill>
                  <a:srgbClr val="0A6938"/>
                </a:solidFill>
              </a:rPr>
            </a:br>
            <a:r>
              <a:rPr lang="da-DK" altLang="da-DK" dirty="0" smtClean="0">
                <a:solidFill>
                  <a:srgbClr val="0A6938"/>
                </a:solidFill>
              </a:rPr>
              <a:t>Formål</a:t>
            </a:r>
            <a:endParaRPr lang="da-DK" altLang="da-DK" sz="3200" dirty="0" smtClean="0">
              <a:solidFill>
                <a:srgbClr val="0A6938"/>
              </a:solidFill>
            </a:endParaRPr>
          </a:p>
        </p:txBody>
      </p:sp>
      <p:sp>
        <p:nvSpPr>
          <p:cNvPr id="7173" name="Line 28"/>
          <p:cNvSpPr>
            <a:spLocks noChangeShapeType="1"/>
          </p:cNvSpPr>
          <p:nvPr/>
        </p:nvSpPr>
        <p:spPr bwMode="auto">
          <a:xfrm flipH="1">
            <a:off x="3635896" y="3527539"/>
            <a:ext cx="0" cy="666324"/>
          </a:xfrm>
          <a:prstGeom prst="line">
            <a:avLst/>
          </a:prstGeom>
          <a:noFill/>
          <a:ln w="127000">
            <a:solidFill>
              <a:srgbClr val="0A693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7174" name="Line 29"/>
          <p:cNvSpPr>
            <a:spLocks noChangeShapeType="1"/>
          </p:cNvSpPr>
          <p:nvPr/>
        </p:nvSpPr>
        <p:spPr bwMode="auto">
          <a:xfrm>
            <a:off x="5292080" y="3527539"/>
            <a:ext cx="0" cy="621541"/>
          </a:xfrm>
          <a:prstGeom prst="line">
            <a:avLst/>
          </a:prstGeom>
          <a:noFill/>
          <a:ln w="127000">
            <a:solidFill>
              <a:srgbClr val="0A693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8" name="Afrundet rektangel 7"/>
          <p:cNvSpPr/>
          <p:nvPr/>
        </p:nvSpPr>
        <p:spPr bwMode="auto">
          <a:xfrm>
            <a:off x="1115616" y="2276872"/>
            <a:ext cx="6840760" cy="1165872"/>
          </a:xfrm>
          <a:prstGeom prst="roundRect">
            <a:avLst/>
          </a:prstGeom>
          <a:solidFill>
            <a:srgbClr val="0A693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3"/>
          <p:cNvSpPr txBox="1">
            <a:spLocks noChangeAspect="1" noChangeArrowheads="1"/>
          </p:cNvSpPr>
          <p:nvPr/>
        </p:nvSpPr>
        <p:spPr bwMode="auto">
          <a:xfrm>
            <a:off x="1236201" y="2573671"/>
            <a:ext cx="6576159" cy="107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Viden om patienter og pårørendes oplevelse og vurdering af psykiatrien</a:t>
            </a:r>
          </a:p>
        </p:txBody>
      </p:sp>
      <p:sp>
        <p:nvSpPr>
          <p:cNvPr id="12" name="Rectangle 3"/>
          <p:cNvSpPr txBox="1">
            <a:spLocks noChangeAspect="1" noChangeArrowheads="1"/>
          </p:cNvSpPr>
          <p:nvPr/>
        </p:nvSpPr>
        <p:spPr bwMode="auto">
          <a:xfrm>
            <a:off x="1164193" y="4472533"/>
            <a:ext cx="3191783" cy="126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Muliggøre sammenligning</a:t>
            </a:r>
          </a:p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- Inden for regioner</a:t>
            </a:r>
          </a:p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- Mellem regioner</a:t>
            </a:r>
          </a:p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- Over tid</a:t>
            </a:r>
          </a:p>
        </p:txBody>
      </p:sp>
      <p:sp>
        <p:nvSpPr>
          <p:cNvPr id="13" name="Rectangle 3"/>
          <p:cNvSpPr txBox="1">
            <a:spLocks noChangeAspect="1" noChangeArrowheads="1"/>
          </p:cNvSpPr>
          <p:nvPr/>
        </p:nvSpPr>
        <p:spPr bwMode="auto">
          <a:xfrm>
            <a:off x="4716016" y="4437112"/>
            <a:ext cx="3295699" cy="126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800" b="0" dirty="0" smtClean="0">
                <a:solidFill>
                  <a:schemeClr val="bg1"/>
                </a:solidFill>
              </a:rPr>
              <a:t>Afdække, hvor der er behov for kvalitets-forbedringer lokalt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16" name="Billed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spec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KONCEPT</a:t>
            </a:r>
            <a:br>
              <a:rPr lang="da-DK" altLang="da-DK" dirty="0" smtClean="0">
                <a:solidFill>
                  <a:srgbClr val="0A6938"/>
                </a:solidFill>
              </a:rPr>
            </a:br>
            <a:r>
              <a:rPr lang="da-DK" altLang="da-DK" dirty="0" smtClean="0">
                <a:solidFill>
                  <a:srgbClr val="0A6938"/>
                </a:solidFill>
              </a:rPr>
              <a:t>Design</a:t>
            </a:r>
          </a:p>
        </p:txBody>
      </p:sp>
      <p:sp>
        <p:nvSpPr>
          <p:cNvPr id="8195" name="Rectangl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719138" y="2348880"/>
            <a:ext cx="7453261" cy="4010025"/>
          </a:xfrm>
        </p:spPr>
        <p:txBody>
          <a:bodyPr/>
          <a:lstStyle/>
          <a:p>
            <a:pPr eaLnBrk="1" hangingPunct="1">
              <a:spcAft>
                <a:spcPct val="60000"/>
              </a:spcAft>
              <a:buClr>
                <a:srgbClr val="0A6938"/>
              </a:buClr>
            </a:pPr>
            <a:r>
              <a:rPr lang="da-DK" altLang="da-DK" sz="2400" dirty="0" smtClean="0">
                <a:solidFill>
                  <a:srgbClr val="0A6938"/>
                </a:solidFill>
              </a:rPr>
              <a:t>Personalet udleverer spørgeskemaer til patienter for at opnå svar fra flest muligt</a:t>
            </a:r>
          </a:p>
          <a:p>
            <a:pPr eaLnBrk="1" hangingPunct="1">
              <a:spcAft>
                <a:spcPct val="60000"/>
              </a:spcAft>
              <a:buClr>
                <a:srgbClr val="0A6938"/>
              </a:buClr>
            </a:pPr>
            <a:r>
              <a:rPr lang="da-DK" altLang="da-DK" sz="2400" dirty="0" smtClean="0">
                <a:solidFill>
                  <a:srgbClr val="0A6938"/>
                </a:solidFill>
              </a:rPr>
              <a:t>Resultater til lokale enheder</a:t>
            </a:r>
          </a:p>
          <a:p>
            <a:pPr eaLnBrk="1" hangingPunct="1">
              <a:spcAft>
                <a:spcPct val="60000"/>
              </a:spcAft>
              <a:buClr>
                <a:srgbClr val="0A6938"/>
              </a:buClr>
            </a:pPr>
            <a:r>
              <a:rPr lang="da-DK" altLang="da-DK" sz="2400" dirty="0" smtClean="0">
                <a:solidFill>
                  <a:srgbClr val="0A6938"/>
                </a:solidFill>
              </a:rPr>
              <a:t>Totalundersøgelser af alle patienter i undersøgelsesperioden</a:t>
            </a:r>
          </a:p>
          <a:p>
            <a:pPr eaLnBrk="1" hangingPunct="1">
              <a:spcAft>
                <a:spcPct val="60000"/>
              </a:spcAft>
            </a:pPr>
            <a:endParaRPr lang="da-DK" altLang="da-DK" sz="2400" dirty="0" smtClean="0"/>
          </a:p>
          <a:p>
            <a:pPr eaLnBrk="1" hangingPunct="1">
              <a:spcAft>
                <a:spcPct val="60000"/>
              </a:spcAft>
            </a:pPr>
            <a:endParaRPr lang="da-DK" altLang="da-DK" sz="2400" dirty="0" smtClean="0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7" name="Billed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750" y="836712"/>
            <a:ext cx="8208714" cy="1127125"/>
          </a:xfrm>
        </p:spPr>
        <p:txBody>
          <a:bodyPr/>
          <a:lstStyle/>
          <a:p>
            <a:r>
              <a:rPr lang="da-DK" altLang="da-DK" dirty="0" smtClean="0">
                <a:solidFill>
                  <a:srgbClr val="0A6938"/>
                </a:solidFill>
              </a:rPr>
              <a:t>UDLEVERING AF SPØRGESKEMA</a:t>
            </a:r>
            <a:br>
              <a:rPr lang="da-DK" altLang="da-DK" dirty="0" smtClean="0">
                <a:solidFill>
                  <a:srgbClr val="0A6938"/>
                </a:solidFill>
              </a:rPr>
            </a:br>
            <a:r>
              <a:rPr lang="da-DK" altLang="da-DK" dirty="0" smtClean="0">
                <a:solidFill>
                  <a:srgbClr val="0A6938"/>
                </a:solidFill>
              </a:rPr>
              <a:t>Specialiserede retspsykiatriske afsnit</a:t>
            </a: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10" y="1798766"/>
            <a:ext cx="4195329" cy="44907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539750" y="908721"/>
            <a:ext cx="7077075" cy="936103"/>
          </a:xfrm>
        </p:spPr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OPGAVER</a:t>
            </a:r>
            <a:br>
              <a:rPr lang="da-DK" altLang="da-DK" dirty="0" smtClean="0">
                <a:solidFill>
                  <a:srgbClr val="0A6938"/>
                </a:solidFill>
              </a:rPr>
            </a:br>
            <a:r>
              <a:rPr lang="da-DK" altLang="da-DK" sz="2400" dirty="0" smtClean="0">
                <a:solidFill>
                  <a:srgbClr val="0A6938"/>
                </a:solidFill>
              </a:rPr>
              <a:t>Lokal tovholder</a:t>
            </a:r>
          </a:p>
        </p:txBody>
      </p:sp>
      <p:sp>
        <p:nvSpPr>
          <p:cNvPr id="6" name="Afrundet rektangel 5"/>
          <p:cNvSpPr/>
          <p:nvPr/>
        </p:nvSpPr>
        <p:spPr bwMode="auto">
          <a:xfrm>
            <a:off x="608382" y="2012060"/>
            <a:ext cx="7455296" cy="666482"/>
          </a:xfrm>
          <a:prstGeom prst="roundRect">
            <a:avLst/>
          </a:prstGeom>
          <a:solidFill>
            <a:srgbClr val="0A693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3"/>
          <p:cNvSpPr txBox="1">
            <a:spLocks noChangeAspect="1" noChangeArrowheads="1"/>
          </p:cNvSpPr>
          <p:nvPr/>
        </p:nvSpPr>
        <p:spPr bwMode="auto">
          <a:xfrm>
            <a:off x="690277" y="2060848"/>
            <a:ext cx="729150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500" b="0" dirty="0" smtClean="0">
                <a:solidFill>
                  <a:schemeClr val="bg1"/>
                </a:solidFill>
              </a:rPr>
              <a:t>Undersøgelserne har en tovholder på hvert afsnit/ambulatorium. Tovholderen sørger for at undersøgelserne afvikles efter konceptet. </a:t>
            </a:r>
          </a:p>
        </p:txBody>
      </p:sp>
      <p:sp>
        <p:nvSpPr>
          <p:cNvPr id="8" name="Afrundet rektangel 7"/>
          <p:cNvSpPr/>
          <p:nvPr/>
        </p:nvSpPr>
        <p:spPr bwMode="auto">
          <a:xfrm>
            <a:off x="645097" y="3212976"/>
            <a:ext cx="7455295" cy="2592288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12" name="Billed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  <p:sp>
        <p:nvSpPr>
          <p:cNvPr id="13" name="Afrundet rektangel 12"/>
          <p:cNvSpPr/>
          <p:nvPr/>
        </p:nvSpPr>
        <p:spPr bwMode="auto">
          <a:xfrm>
            <a:off x="645096" y="2852936"/>
            <a:ext cx="7455296" cy="864096"/>
          </a:xfrm>
          <a:prstGeom prst="roundRect">
            <a:avLst>
              <a:gd name="adj" fmla="val 23146"/>
            </a:avLst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5" name="Afrundet rektangel 14"/>
          <p:cNvSpPr/>
          <p:nvPr/>
        </p:nvSpPr>
        <p:spPr bwMode="auto">
          <a:xfrm>
            <a:off x="645096" y="4941168"/>
            <a:ext cx="7455296" cy="1080120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3"/>
          <p:cNvSpPr txBox="1">
            <a:spLocks noChangeAspect="1" noChangeArrowheads="1"/>
          </p:cNvSpPr>
          <p:nvPr/>
        </p:nvSpPr>
        <p:spPr bwMode="auto">
          <a:xfrm>
            <a:off x="742927" y="2996952"/>
            <a:ext cx="7344815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500" b="0" dirty="0" smtClean="0">
                <a:solidFill>
                  <a:schemeClr val="bg1"/>
                </a:solidFill>
              </a:rPr>
              <a:t>Tovholderens opgaver: </a:t>
            </a:r>
          </a:p>
          <a:p>
            <a:pPr>
              <a:buClr>
                <a:schemeClr val="bg1"/>
              </a:buClr>
              <a:buFont typeface="Verdana" panose="020B0604030504040204" pitchFamily="34" charset="0"/>
              <a:buChar char="•"/>
            </a:pPr>
            <a:r>
              <a:rPr lang="da-DK" sz="1500" b="0" dirty="0" smtClean="0">
                <a:solidFill>
                  <a:schemeClr val="bg1"/>
                </a:solidFill>
              </a:rPr>
              <a:t>At personalet informeres om undersøgelsen og motiveres til at bakke op om den</a:t>
            </a:r>
          </a:p>
          <a:p>
            <a:pPr>
              <a:buClr>
                <a:schemeClr val="bg1"/>
              </a:buClr>
              <a:buFont typeface="Verdana" panose="020B0604030504040204" pitchFamily="34" charset="0"/>
              <a:buChar char="•"/>
            </a:pPr>
            <a:r>
              <a:rPr lang="da-DK" sz="1500" b="0" dirty="0" smtClean="0">
                <a:solidFill>
                  <a:schemeClr val="bg1"/>
                </a:solidFill>
              </a:rPr>
              <a:t>At personalet udleverer spørgeskemaer og </a:t>
            </a:r>
            <a:r>
              <a:rPr lang="da-DK" sz="1500" b="0" dirty="0">
                <a:solidFill>
                  <a:schemeClr val="bg1"/>
                </a:solidFill>
              </a:rPr>
              <a:t>u</a:t>
            </a:r>
            <a:r>
              <a:rPr lang="da-DK" sz="1500" b="0" dirty="0" smtClean="0">
                <a:solidFill>
                  <a:schemeClr val="bg1"/>
                </a:solidFill>
              </a:rPr>
              <a:t>dfylder registreringsark</a:t>
            </a:r>
          </a:p>
          <a:p>
            <a:pPr>
              <a:buClr>
                <a:schemeClr val="bg1"/>
              </a:buClr>
              <a:buFont typeface="Verdana" panose="020B0604030504040204" pitchFamily="34" charset="0"/>
              <a:buChar char="•"/>
            </a:pPr>
            <a:r>
              <a:rPr lang="da-DK" sz="1500" b="0" dirty="0" smtClean="0">
                <a:solidFill>
                  <a:schemeClr val="bg1"/>
                </a:solidFill>
              </a:rPr>
              <a:t>Modtagelse og opbevaring af materiale</a:t>
            </a:r>
          </a:p>
          <a:p>
            <a:pPr lvl="0">
              <a:buClr>
                <a:schemeClr val="bg1"/>
              </a:buClr>
              <a:buFont typeface="Verdana" panose="020B0604030504040204" pitchFamily="34" charset="0"/>
              <a:buChar char="•"/>
            </a:pPr>
            <a:r>
              <a:rPr lang="da-DK" sz="1500" b="0" dirty="0" smtClean="0">
                <a:solidFill>
                  <a:schemeClr val="bg1"/>
                </a:solidFill>
              </a:rPr>
              <a:t>Ophængning af informationsplakater og evt. postkasse</a:t>
            </a:r>
          </a:p>
          <a:p>
            <a:pPr lvl="0">
              <a:buClr>
                <a:schemeClr val="bg1"/>
              </a:buClr>
              <a:buFont typeface="Verdana" panose="020B0604030504040204" pitchFamily="34" charset="0"/>
              <a:buChar char="•"/>
            </a:pPr>
            <a:r>
              <a:rPr lang="da-DK" sz="1500" b="0" dirty="0" smtClean="0">
                <a:solidFill>
                  <a:schemeClr val="bg1"/>
                </a:solidFill>
              </a:rPr>
              <a:t>Registreringsark samles og sendes til DEFACTUM en gang om ugen i undersøgelsesperioden</a:t>
            </a:r>
          </a:p>
          <a:p>
            <a:pPr lvl="0">
              <a:buClr>
                <a:schemeClr val="bg1"/>
              </a:buClr>
              <a:buFont typeface="Verdana" panose="020B0604030504040204" pitchFamily="34" charset="0"/>
              <a:buChar char="•"/>
            </a:pPr>
            <a:r>
              <a:rPr lang="da-DK" sz="1500" b="0" dirty="0" smtClean="0">
                <a:solidFill>
                  <a:schemeClr val="bg1"/>
                </a:solidFill>
              </a:rPr>
              <a:t>Sikre at postkassen tømmes løbende og sende indholdet sammen med registreringsarkene i de store svarkuverter </a:t>
            </a:r>
          </a:p>
          <a:p>
            <a:pPr lvl="0">
              <a:buClr>
                <a:schemeClr val="bg1"/>
              </a:buClr>
              <a:buFont typeface="Verdana" panose="020B0604030504040204" pitchFamily="34" charset="0"/>
              <a:buChar char="•"/>
            </a:pPr>
            <a:r>
              <a:rPr lang="da-DK" sz="1500" b="0" dirty="0" smtClean="0">
                <a:solidFill>
                  <a:schemeClr val="bg1"/>
                </a:solidFill>
              </a:rPr>
              <a:t>Evt. sørge for internetadgang eller adgang til </a:t>
            </a:r>
            <a:r>
              <a:rPr lang="da-DK" sz="1500" b="0" dirty="0">
                <a:solidFill>
                  <a:schemeClr val="bg1"/>
                </a:solidFill>
              </a:rPr>
              <a:t>i</a:t>
            </a:r>
            <a:r>
              <a:rPr lang="da-DK" sz="1500" b="0" dirty="0" smtClean="0">
                <a:solidFill>
                  <a:schemeClr val="bg1"/>
                </a:solidFill>
              </a:rPr>
              <a:t>Pad eller computer så patienter og pårørende kan besvare elektronisk. Der er link til elektronisk besvarelse i følgebrevet til spørgeskemaet.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539552" y="836712"/>
            <a:ext cx="7077075" cy="504279"/>
          </a:xfrm>
        </p:spPr>
        <p:txBody>
          <a:bodyPr/>
          <a:lstStyle/>
          <a:p>
            <a:pPr eaLnBrk="1" hangingPunct="1"/>
            <a:r>
              <a:rPr lang="da-DK" altLang="da-DK" dirty="0" smtClean="0">
                <a:solidFill>
                  <a:srgbClr val="0A6938"/>
                </a:solidFill>
              </a:rPr>
              <a:t>Årlig undersøgelsescyklus</a:t>
            </a:r>
            <a:br>
              <a:rPr lang="da-DK" altLang="da-DK" dirty="0" smtClean="0">
                <a:solidFill>
                  <a:srgbClr val="0A6938"/>
                </a:solidFill>
              </a:rPr>
            </a:br>
            <a:r>
              <a:rPr lang="da-DK" altLang="da-DK" sz="1600" dirty="0" smtClean="0">
                <a:solidFill>
                  <a:srgbClr val="0A6938"/>
                </a:solidFill>
              </a:rPr>
              <a:t>- for koncept med personlig udlevering af spørgeskema</a:t>
            </a:r>
          </a:p>
        </p:txBody>
      </p:sp>
      <p:sp>
        <p:nvSpPr>
          <p:cNvPr id="2" name="Rektangel 1"/>
          <p:cNvSpPr/>
          <p:nvPr/>
        </p:nvSpPr>
        <p:spPr bwMode="auto">
          <a:xfrm>
            <a:off x="611558" y="3032956"/>
            <a:ext cx="7615501" cy="11881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358775"/>
            <a:ext cx="9177338" cy="0"/>
          </a:xfrm>
          <a:prstGeom prst="line">
            <a:avLst/>
          </a:prstGeom>
          <a:noFill/>
          <a:ln w="76200">
            <a:solidFill>
              <a:srgbClr val="799A7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0" y="719138"/>
            <a:ext cx="9177338" cy="0"/>
          </a:xfrm>
          <a:prstGeom prst="line">
            <a:avLst/>
          </a:prstGeom>
          <a:noFill/>
          <a:ln w="76200">
            <a:solidFill>
              <a:srgbClr val="0A6938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a-DK" dirty="0"/>
          </a:p>
        </p:txBody>
      </p:sp>
      <p:pic>
        <p:nvPicPr>
          <p:cNvPr id="9" name="Billed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877272"/>
            <a:ext cx="3992245" cy="777240"/>
          </a:xfrm>
          <a:prstGeom prst="rect">
            <a:avLst/>
          </a:prstGeom>
        </p:spPr>
      </p:pic>
      <p:sp>
        <p:nvSpPr>
          <p:cNvPr id="28" name="Afrundet rektangel 27"/>
          <p:cNvSpPr/>
          <p:nvPr/>
        </p:nvSpPr>
        <p:spPr bwMode="auto">
          <a:xfrm>
            <a:off x="611560" y="5132080"/>
            <a:ext cx="7411216" cy="360040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29" name="Rectangle 3"/>
          <p:cNvSpPr txBox="1">
            <a:spLocks noChangeAspect="1" noChangeArrowheads="1"/>
          </p:cNvSpPr>
          <p:nvPr/>
        </p:nvSpPr>
        <p:spPr bwMode="auto">
          <a:xfrm>
            <a:off x="647262" y="5157192"/>
            <a:ext cx="109099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000" dirty="0" smtClean="0">
                <a:solidFill>
                  <a:schemeClr val="bg1"/>
                </a:solidFill>
              </a:rPr>
              <a:t>Marts</a:t>
            </a:r>
            <a:endParaRPr lang="da-DK" sz="1000" b="0" dirty="0">
              <a:solidFill>
                <a:schemeClr val="bg1"/>
              </a:solidFill>
            </a:endParaRPr>
          </a:p>
        </p:txBody>
      </p:sp>
      <p:sp>
        <p:nvSpPr>
          <p:cNvPr id="30" name="Rectangle 3"/>
          <p:cNvSpPr txBox="1">
            <a:spLocks noChangeAspect="1" noChangeArrowheads="1"/>
          </p:cNvSpPr>
          <p:nvPr/>
        </p:nvSpPr>
        <p:spPr bwMode="auto">
          <a:xfrm>
            <a:off x="2057115" y="5157192"/>
            <a:ext cx="56713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Resultater offentliggøres</a:t>
            </a:r>
          </a:p>
        </p:txBody>
      </p:sp>
      <p:sp>
        <p:nvSpPr>
          <p:cNvPr id="31" name="Afrundet rektangel 30"/>
          <p:cNvSpPr/>
          <p:nvPr/>
        </p:nvSpPr>
        <p:spPr bwMode="auto">
          <a:xfrm>
            <a:off x="611560" y="3050087"/>
            <a:ext cx="7411216" cy="450921"/>
          </a:xfrm>
          <a:prstGeom prst="roundRect">
            <a:avLst/>
          </a:prstGeom>
          <a:solidFill>
            <a:srgbClr val="0A693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33" name="Afrundet rektangel 32"/>
          <p:cNvSpPr/>
          <p:nvPr/>
        </p:nvSpPr>
        <p:spPr bwMode="auto">
          <a:xfrm>
            <a:off x="611560" y="3266110"/>
            <a:ext cx="7411216" cy="954978"/>
          </a:xfrm>
          <a:prstGeom prst="roundRect">
            <a:avLst/>
          </a:prstGeom>
          <a:solidFill>
            <a:srgbClr val="0A693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36" name="Rectangle 3"/>
          <p:cNvSpPr txBox="1">
            <a:spLocks noChangeAspect="1" noChangeArrowheads="1"/>
          </p:cNvSpPr>
          <p:nvPr/>
        </p:nvSpPr>
        <p:spPr bwMode="auto">
          <a:xfrm>
            <a:off x="611560" y="3068960"/>
            <a:ext cx="116026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000" dirty="0" smtClean="0">
                <a:solidFill>
                  <a:schemeClr val="bg1"/>
                </a:solidFill>
              </a:rPr>
              <a:t>September-oktober</a:t>
            </a:r>
          </a:p>
          <a:p>
            <a:pPr marL="0" lvl="0" indent="0">
              <a:buNone/>
            </a:pPr>
            <a:r>
              <a:rPr lang="da-DK" sz="1000" b="0" dirty="0" smtClean="0">
                <a:solidFill>
                  <a:schemeClr val="bg1"/>
                </a:solidFill>
              </a:rPr>
              <a:t>		</a:t>
            </a:r>
            <a:endParaRPr lang="da-DK" sz="1000" b="0" dirty="0">
              <a:solidFill>
                <a:schemeClr val="bg1"/>
              </a:solidFill>
            </a:endParaRPr>
          </a:p>
        </p:txBody>
      </p:sp>
      <p:sp>
        <p:nvSpPr>
          <p:cNvPr id="37" name="Rectangle 3"/>
          <p:cNvSpPr txBox="1">
            <a:spLocks noChangeAspect="1" noChangeArrowheads="1"/>
          </p:cNvSpPr>
          <p:nvPr/>
        </p:nvSpPr>
        <p:spPr bwMode="auto">
          <a:xfrm>
            <a:off x="2028521" y="3068960"/>
            <a:ext cx="6215887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Aft>
                <a:spcPts val="600"/>
              </a:spcAft>
              <a:buNone/>
            </a:pPr>
            <a:r>
              <a:rPr lang="da-DK" sz="1400" b="0" dirty="0">
                <a:solidFill>
                  <a:schemeClr val="bg1"/>
                </a:solidFill>
              </a:rPr>
              <a:t>Personalet udleverer spørgeskemaer: </a:t>
            </a:r>
          </a:p>
          <a:p>
            <a:pPr marL="0" lvl="0" indent="0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- </a:t>
            </a:r>
            <a:r>
              <a:rPr lang="da-DK" sz="1400" b="0" dirty="0">
                <a:solidFill>
                  <a:schemeClr val="bg1"/>
                </a:solidFill>
              </a:rPr>
              <a:t>B&amp;U (ambulatorier): Uge 36 - 41 (6 uger)</a:t>
            </a:r>
          </a:p>
          <a:p>
            <a:pPr marL="0" lvl="0" indent="0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- </a:t>
            </a:r>
            <a:r>
              <a:rPr lang="da-DK" sz="1400" b="0" dirty="0">
                <a:solidFill>
                  <a:schemeClr val="bg1"/>
                </a:solidFill>
              </a:rPr>
              <a:t>B&amp;U (indlagte): Uge </a:t>
            </a:r>
            <a:r>
              <a:rPr lang="da-DK" sz="1400" b="0" dirty="0" smtClean="0">
                <a:solidFill>
                  <a:schemeClr val="bg1"/>
                </a:solidFill>
              </a:rPr>
              <a:t>38 </a:t>
            </a:r>
            <a:r>
              <a:rPr lang="da-DK" sz="1400" b="0" dirty="0">
                <a:solidFill>
                  <a:schemeClr val="bg1"/>
                </a:solidFill>
              </a:rPr>
              <a:t>- 41 </a:t>
            </a:r>
            <a:r>
              <a:rPr lang="da-DK" sz="1400" b="0" dirty="0" smtClean="0">
                <a:solidFill>
                  <a:schemeClr val="bg1"/>
                </a:solidFill>
              </a:rPr>
              <a:t>(4 </a:t>
            </a:r>
            <a:r>
              <a:rPr lang="da-DK" sz="1400" b="0" dirty="0">
                <a:solidFill>
                  <a:schemeClr val="bg1"/>
                </a:solidFill>
              </a:rPr>
              <a:t>uger)</a:t>
            </a:r>
          </a:p>
          <a:p>
            <a:pPr marL="0" lvl="0" indent="0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- </a:t>
            </a:r>
            <a:r>
              <a:rPr lang="da-DK" sz="1400" b="0" dirty="0">
                <a:solidFill>
                  <a:schemeClr val="bg1"/>
                </a:solidFill>
              </a:rPr>
              <a:t>Voksne (specialiserede retspsykiatri): Uge 36 - 38 (3 uger)</a:t>
            </a:r>
          </a:p>
        </p:txBody>
      </p:sp>
      <p:sp>
        <p:nvSpPr>
          <p:cNvPr id="39" name="Afrundet rektangel 38"/>
          <p:cNvSpPr/>
          <p:nvPr/>
        </p:nvSpPr>
        <p:spPr bwMode="auto">
          <a:xfrm>
            <a:off x="611560" y="4700032"/>
            <a:ext cx="7411216" cy="360040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tangle 3"/>
          <p:cNvSpPr txBox="1">
            <a:spLocks noChangeAspect="1" noChangeArrowheads="1"/>
          </p:cNvSpPr>
          <p:nvPr/>
        </p:nvSpPr>
        <p:spPr bwMode="auto">
          <a:xfrm>
            <a:off x="2065039" y="4725144"/>
            <a:ext cx="56713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Afsnits-</a:t>
            </a:r>
            <a:r>
              <a:rPr lang="da-DK" sz="1400" b="0" dirty="0">
                <a:solidFill>
                  <a:schemeClr val="bg1"/>
                </a:solidFill>
              </a:rPr>
              <a:t>, a</a:t>
            </a:r>
            <a:r>
              <a:rPr lang="da-DK" sz="1400" b="0" dirty="0" smtClean="0">
                <a:solidFill>
                  <a:schemeClr val="bg1"/>
                </a:solidFill>
              </a:rPr>
              <a:t>fdelings- </a:t>
            </a:r>
            <a:r>
              <a:rPr lang="da-DK" sz="1400" b="0" dirty="0">
                <a:solidFill>
                  <a:schemeClr val="bg1"/>
                </a:solidFill>
              </a:rPr>
              <a:t>og </a:t>
            </a:r>
            <a:r>
              <a:rPr lang="da-DK" sz="1400" b="0" dirty="0" smtClean="0">
                <a:solidFill>
                  <a:schemeClr val="bg1"/>
                </a:solidFill>
              </a:rPr>
              <a:t>regionsrapporter</a:t>
            </a:r>
          </a:p>
        </p:txBody>
      </p:sp>
      <p:sp>
        <p:nvSpPr>
          <p:cNvPr id="41" name="Rectangle 3"/>
          <p:cNvSpPr txBox="1">
            <a:spLocks noChangeAspect="1" noChangeArrowheads="1"/>
          </p:cNvSpPr>
          <p:nvPr/>
        </p:nvSpPr>
        <p:spPr bwMode="auto">
          <a:xfrm>
            <a:off x="639944" y="4680925"/>
            <a:ext cx="102529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000" dirty="0" smtClean="0">
                <a:solidFill>
                  <a:schemeClr val="bg1"/>
                </a:solidFill>
              </a:rPr>
              <a:t>December</a:t>
            </a:r>
          </a:p>
        </p:txBody>
      </p:sp>
      <p:sp>
        <p:nvSpPr>
          <p:cNvPr id="42" name="Afrundet rektangel 41"/>
          <p:cNvSpPr/>
          <p:nvPr/>
        </p:nvSpPr>
        <p:spPr bwMode="auto">
          <a:xfrm>
            <a:off x="605950" y="4285429"/>
            <a:ext cx="7416826" cy="360040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23" name="Rectangle 3"/>
          <p:cNvSpPr txBox="1">
            <a:spLocks noChangeAspect="1" noChangeArrowheads="1"/>
          </p:cNvSpPr>
          <p:nvPr/>
        </p:nvSpPr>
        <p:spPr bwMode="auto">
          <a:xfrm>
            <a:off x="647263" y="4257092"/>
            <a:ext cx="126044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000" dirty="0" smtClean="0">
                <a:solidFill>
                  <a:schemeClr val="bg1"/>
                </a:solidFill>
              </a:rPr>
              <a:t>September-december</a:t>
            </a:r>
          </a:p>
          <a:p>
            <a:pPr marL="0" lvl="0" indent="0">
              <a:buNone/>
            </a:pPr>
            <a:r>
              <a:rPr lang="da-DK" sz="1000" b="0" dirty="0" smtClean="0">
                <a:solidFill>
                  <a:schemeClr val="bg1"/>
                </a:solidFill>
              </a:rPr>
              <a:t>		</a:t>
            </a:r>
            <a:endParaRPr lang="da-DK" sz="1000" b="0" dirty="0">
              <a:solidFill>
                <a:schemeClr val="bg1"/>
              </a:solidFill>
            </a:endParaRPr>
          </a:p>
        </p:txBody>
      </p:sp>
      <p:sp>
        <p:nvSpPr>
          <p:cNvPr id="24" name="Rectangle 3"/>
          <p:cNvSpPr txBox="1">
            <a:spLocks noChangeAspect="1" noChangeArrowheads="1"/>
          </p:cNvSpPr>
          <p:nvPr/>
        </p:nvSpPr>
        <p:spPr bwMode="auto">
          <a:xfrm>
            <a:off x="2057121" y="4293096"/>
            <a:ext cx="567132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Scanning af spørgeskemaer og databehandling</a:t>
            </a:r>
          </a:p>
        </p:txBody>
      </p:sp>
      <p:sp>
        <p:nvSpPr>
          <p:cNvPr id="43" name="Afrundet rektangel 42"/>
          <p:cNvSpPr/>
          <p:nvPr/>
        </p:nvSpPr>
        <p:spPr bwMode="auto">
          <a:xfrm>
            <a:off x="611558" y="2636912"/>
            <a:ext cx="7416826" cy="360040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ectangle 3"/>
          <p:cNvSpPr txBox="1">
            <a:spLocks noChangeAspect="1" noChangeArrowheads="1"/>
          </p:cNvSpPr>
          <p:nvPr/>
        </p:nvSpPr>
        <p:spPr bwMode="auto">
          <a:xfrm>
            <a:off x="605950" y="2690046"/>
            <a:ext cx="977416" cy="3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000" dirty="0" smtClean="0">
                <a:solidFill>
                  <a:schemeClr val="bg1"/>
                </a:solidFill>
              </a:rPr>
              <a:t>August</a:t>
            </a:r>
          </a:p>
        </p:txBody>
      </p:sp>
      <p:sp>
        <p:nvSpPr>
          <p:cNvPr id="18" name="Rectangle 3"/>
          <p:cNvSpPr txBox="1">
            <a:spLocks noChangeAspect="1" noChangeArrowheads="1"/>
          </p:cNvSpPr>
          <p:nvPr/>
        </p:nvSpPr>
        <p:spPr bwMode="auto">
          <a:xfrm>
            <a:off x="1992425" y="2636912"/>
            <a:ext cx="621588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Modtagelse af undersøgelsesmateriale, lokale informationsmøder</a:t>
            </a:r>
          </a:p>
        </p:txBody>
      </p:sp>
      <p:sp>
        <p:nvSpPr>
          <p:cNvPr id="44" name="Afrundet rektangel 43"/>
          <p:cNvSpPr/>
          <p:nvPr/>
        </p:nvSpPr>
        <p:spPr bwMode="auto">
          <a:xfrm>
            <a:off x="611560" y="2204864"/>
            <a:ext cx="7416826" cy="360040"/>
          </a:xfrm>
          <a:prstGeom prst="roundRect">
            <a:avLst/>
          </a:prstGeom>
          <a:solidFill>
            <a:srgbClr val="799A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spect="1" noChangeArrowheads="1"/>
          </p:cNvSpPr>
          <p:nvPr/>
        </p:nvSpPr>
        <p:spPr bwMode="auto">
          <a:xfrm>
            <a:off x="611560" y="2257998"/>
            <a:ext cx="950117" cy="3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000" dirty="0" smtClean="0">
                <a:solidFill>
                  <a:schemeClr val="bg1"/>
                </a:solidFill>
              </a:rPr>
              <a:t>Maj</a:t>
            </a:r>
          </a:p>
        </p:txBody>
      </p:sp>
      <p:sp>
        <p:nvSpPr>
          <p:cNvPr id="15" name="Rectangle 3"/>
          <p:cNvSpPr txBox="1">
            <a:spLocks noChangeAspect="1" noChangeArrowheads="1"/>
          </p:cNvSpPr>
          <p:nvPr/>
        </p:nvSpPr>
        <p:spPr bwMode="auto">
          <a:xfrm>
            <a:off x="1992426" y="2204864"/>
            <a:ext cx="621588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C41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da-DK" sz="1400" b="0" dirty="0" smtClean="0">
                <a:solidFill>
                  <a:schemeClr val="bg1"/>
                </a:solidFill>
              </a:rPr>
              <a:t>Afsnit og ambulatorier indsendes til DEFACTUM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ktion til &amp;#x0D;&amp;#x0A;LUP Psykiatri 2020&amp;quot;&quot;/&gt;&lt;property id=&quot;20307&quot; value=&quot;294&quot;/&gt;&lt;/object&gt;&lt;object type=&quot;3&quot; unique_id=&quot;10005&quot;&gt;&lt;property id=&quot;20148&quot; value=&quot;5&quot;/&gt;&lt;property id=&quot;20300&quot; value=&quot;Slide 2 - &amp;quot;MENU&amp;quot;&quot;/&gt;&lt;property id=&quot;20307&quot; value=&quot;344&quot;/&gt;&lt;/object&gt;&lt;object type=&quot;3&quot; unique_id=&quot;10006&quot;&gt;&lt;property id=&quot;20148&quot; value=&quot;5&quot;/&gt;&lt;property id=&quot;20300&quot; value=&quot;Slide 3 - &amp;quot;KONCEPT - 9 delundersøgelser&amp;quot;&quot;/&gt;&lt;property id=&quot;20307&quot; value=&quot;334&quot;/&gt;&lt;/object&gt;&lt;object type=&quot;3&quot; unique_id=&quot;10007&quot;&gt;&lt;property id=&quot;20148&quot; value=&quot;5&quot;/&gt;&lt;property id=&quot;20300&quot; value=&quot;Slide 4 - &amp;quot;KONCEPT&amp;#x0D;&amp;#x0A;Undersøgelsesperioder&amp;quot;&quot;/&gt;&lt;property id=&quot;20307&quot; value=&quot;383&quot;/&gt;&lt;/object&gt;&lt;object type=&quot;3&quot; unique_id=&quot;10008&quot;&gt;&lt;property id=&quot;20148&quot; value=&quot;5&quot;/&gt;&lt;property id=&quot;20300&quot; value=&quot;Slide 5 - &amp;quot;KONCEPT&amp;#x0D;&amp;#x0A;Formål&amp;quot;&quot;/&gt;&lt;property id=&quot;20307&quot; value=&quot;363&quot;/&gt;&lt;/object&gt;&lt;object type=&quot;3&quot; unique_id=&quot;10009&quot;&gt;&lt;property id=&quot;20148&quot; value=&quot;5&quot;/&gt;&lt;property id=&quot;20300&quot; value=&quot;Slide 6 - &amp;quot;KONCEPT&amp;#x0D;&amp;#x0A;Design&amp;quot;&quot;/&gt;&lt;property id=&quot;20307&quot; value=&quot;376&quot;/&gt;&lt;/object&gt;&lt;object type=&quot;3&quot; unique_id=&quot;10010&quot;&gt;&lt;property id=&quot;20148&quot; value=&quot;5&quot;/&gt;&lt;property id=&quot;20300&quot; value=&quot;Slide 7 - &amp;quot;UDLEVERING AF SPØRGESKEMA&amp;#x0D;&amp;#x0A;Sengeafsnit, voksne&amp;quot;&quot;/&gt;&lt;property id=&quot;20307&quot; value=&quot;352&quot;/&gt;&lt;/object&gt;&lt;object type=&quot;3&quot; unique_id=&quot;10011&quot;&gt;&lt;property id=&quot;20148&quot; value=&quot;5&quot;/&gt;&lt;property id=&quot;20300&quot; value=&quot;Slide 8 - &amp;quot;UDLEVERING AF SPØRGESKEMA&amp;#x0D;&amp;#x0A;Ambulant psykiatri, voksne&amp;quot;&quot;/&gt;&lt;property id=&quot;20307&quot; value=&quot;366&quot;/&gt;&lt;/object&gt;&lt;object type=&quot;3&quot; unique_id=&quot;10012&quot;&gt;&lt;property id=&quot;20148&quot; value=&quot;5&quot;/&gt;&lt;property id=&quot;20300&quot; value=&quot;Slide 9 - &amp;quot;UDLEVERING AF SPØRGESKEMA&amp;#x0D;&amp;#x0A;B&amp;amp;U ambulatorier, patienter&amp;quot;&quot;/&gt;&lt;property id=&quot;20307&quot; value=&quot;365&quot;/&gt;&lt;/object&gt;&lt;object type=&quot;3&quot; unique_id=&quot;10013&quot;&gt;&lt;property id=&quot;20148&quot; value=&quot;5&quot;/&gt;&lt;property id=&quot;20300&quot; value=&quot;Slide 10 - &amp;quot;UDLEVERING AF SPØRGESKEMA&amp;#x0D;&amp;#x0A;B&amp;amp;U ambulatorier, forældre&amp;quot;&quot;/&gt;&lt;property id=&quot;20307&quot; value=&quot;364&quot;/&gt;&lt;/object&gt;&lt;object type=&quot;3&quot; unique_id=&quot;10014&quot;&gt;&lt;property id=&quot;20148&quot; value=&quot;5&quot;/&gt;&lt;property id=&quot;20300&quot; value=&quot;Slide 11 - &amp;quot;UDLEVERING AF SPØRGESKEMA&amp;#x0D;&amp;#x0A;B&amp;amp;U dag- og døgnafsnit, patienter&amp;quot;&quot;/&gt;&lt;property id=&quot;20307&quot; value=&quot;380&quot;/&gt;&lt;/object&gt;&lt;object type=&quot;3&quot; unique_id=&quot;10015&quot;&gt;&lt;property id=&quot;20148&quot; value=&quot;5&quot;/&gt;&lt;property id=&quot;20300&quot; value=&quot;Slide 12 - &amp;quot;UDLEVERING AF SPØRGESKEMA&amp;#x0D;&amp;#x0A;B&amp;amp;U dag- og døgnafsnit, forældre&amp;quot;&quot;/&gt;&lt;property id=&quot;20307&quot; value=&quot;381&quot;/&gt;&lt;/object&gt;&lt;object type=&quot;3&quot; unique_id=&quot;10016&quot;&gt;&lt;property id=&quot;20148&quot; value=&quot;5&quot;/&gt;&lt;property id=&quot;20300&quot; value=&quot;Slide 13 - &amp;quot;UDLEVERING AF SPØRGESKEMA&amp;#x0D;&amp;#x0A;Specialiserede retspsykiatriske afsnit&amp;quot;&quot;/&gt;&lt;property id=&quot;20307&quot; value=&quot;382&quot;/&gt;&lt;/object&gt;&lt;object type=&quot;3&quot; unique_id=&quot;10017&quot;&gt;&lt;property id=&quot;20148&quot; value=&quot;5&quot;/&gt;&lt;property id=&quot;20300&quot; value=&quot;Slide 14 - &amp;quot;OPGAVER&amp;#x0D;&amp;#x0A;Lokal tovholder&amp;quot;&quot;/&gt;&lt;property id=&quot;20307&quot; value=&quot;373&quot;/&gt;&lt;/object&gt;&lt;object type=&quot;3&quot; unique_id=&quot;10018&quot;&gt;&lt;property id=&quot;20148&quot; value=&quot;5&quot;/&gt;&lt;property id=&quot;20300&quot; value=&quot;Slide 15 - &amp;quot;Årlig undersøgelsescyklus&amp;quot;&quot;/&gt;&lt;property id=&quot;20307&quot; value=&quot;378&quot;/&gt;&lt;/object&gt;&lt;object type=&quot;3&quot; unique_id=&quot;10019&quot;&gt;&lt;property id=&quot;20148&quot; value=&quot;5&quot;/&gt;&lt;property id=&quot;20300&quot; value=&quot;Slide 16 - &amp;quot;UNDERSØGELSENS TEMAER&amp;quot;&quot;/&gt;&lt;property id=&quot;20307&quot; value=&quot;374&quot;/&gt;&lt;/object&gt;&lt;object type=&quot;3&quot; unique_id=&quot;10020&quot;&gt;&lt;property id=&quot;20148&quot; value=&quot;5&quot;/&gt;&lt;property id=&quot;20300&quot; value=&quot;Slide 17 - &amp;quot;RESULTATER&amp;quot;&quot;/&gt;&lt;property id=&quot;20307&quot; value=&quot;369&quot;/&gt;&lt;/object&gt;&lt;object type=&quot;3&quot; unique_id=&quot;10022&quot;&gt;&lt;property id=&quot;20148&quot; value=&quot;5&quot;/&gt;&lt;property id=&quot;20300&quot; value=&quot;Slide 18 - &amp;quot;ORGANISERING&amp;quot;&quot;/&gt;&lt;property id=&quot;20307&quot; value=&quot;353&quot;/&gt;&lt;/object&gt;&lt;object type=&quot;3&quot; unique_id=&quot;10023&quot;&gt;&lt;property id=&quot;20148&quot; value=&quot;5&quot;/&gt;&lt;property id=&quot;20300&quot; value=&quot;Slide 19 - &amp;quot;ORGANISERING&amp;#x0D;&amp;#x0A;&amp;quot;&quot;/&gt;&lt;property id=&quot;20307&quot; value=&quot;372&quot;/&gt;&lt;/object&gt;&lt;object type=&quot;3&quot; unique_id=&quot;10129&quot;&gt;&lt;property id=&quot;20148&quot; value=&quot;5&quot;/&gt;&lt;property id=&quot;20300&quot; value=&quot;Slide 20&quot;/&gt;&lt;property id=&quot;20307&quot; value=&quot;38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471</Words>
  <Application>Microsoft Office PowerPoint</Application>
  <PresentationFormat>Skærmshow (4:3)</PresentationFormat>
  <Paragraphs>114</Paragraphs>
  <Slides>14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Verdana</vt:lpstr>
      <vt:lpstr>Wingdings</vt:lpstr>
      <vt:lpstr>Standarddesign</vt:lpstr>
      <vt:lpstr>1_Standarddesign</vt:lpstr>
      <vt:lpstr>Introduktion til  LUP Psykiatri 2023</vt:lpstr>
      <vt:lpstr>MENU</vt:lpstr>
      <vt:lpstr>KONCEPT - 5 delundersøgelser</vt:lpstr>
      <vt:lpstr>KONCEPT Undersøgelsesperioder</vt:lpstr>
      <vt:lpstr>KONCEPT Formål</vt:lpstr>
      <vt:lpstr>KONCEPT Design</vt:lpstr>
      <vt:lpstr>UDLEVERING AF SPØRGESKEMA Specialiserede retspsykiatriske afsnit</vt:lpstr>
      <vt:lpstr>OPGAVER Lokal tovholder</vt:lpstr>
      <vt:lpstr>Årlig undersøgelsescyklus - for koncept med personlig udlevering af spørgeskema</vt:lpstr>
      <vt:lpstr>UNDERSØGELSENS TEMAER</vt:lpstr>
      <vt:lpstr>RESULTATER</vt:lpstr>
      <vt:lpstr>Organisering af LUP</vt:lpstr>
      <vt:lpstr>KONTAKT 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MARFRI</dc:creator>
  <cp:lastModifiedBy>Simone Witzel</cp:lastModifiedBy>
  <cp:revision>549</cp:revision>
  <cp:lastPrinted>2018-05-23T06:57:32Z</cp:lastPrinted>
  <dcterms:created xsi:type="dcterms:W3CDTF">2007-03-13T08:04:21Z</dcterms:created>
  <dcterms:modified xsi:type="dcterms:W3CDTF">2023-06-19T10:26:31Z</dcterms:modified>
</cp:coreProperties>
</file>