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64" r:id="rId3"/>
    <p:sldId id="265" r:id="rId4"/>
    <p:sldId id="267" r:id="rId5"/>
    <p:sldId id="286" r:id="rId6"/>
    <p:sldId id="281" r:id="rId7"/>
    <p:sldId id="274" r:id="rId8"/>
    <p:sldId id="282" r:id="rId9"/>
    <p:sldId id="277" r:id="rId10"/>
    <p:sldId id="284" r:id="rId11"/>
    <p:sldId id="285" r:id="rId12"/>
    <p:sldId id="270" r:id="rId13"/>
  </p:sldIdLst>
  <p:sldSz cx="9906000" cy="6858000" type="A4"/>
  <p:notesSz cx="7099300" cy="10234613"/>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e Holm Jensen" initials="LHJ" lastIdx="3" clrIdx="0">
    <p:extLst>
      <p:ext uri="{19B8F6BF-5375-455C-9EA6-DF929625EA0E}">
        <p15:presenceInfo xmlns:p15="http://schemas.microsoft.com/office/powerpoint/2012/main" userId="S::line.holm.jensen@regionh.dk::c0fdb755-e3a5-4859-a8b8-2498ebe538ca" providerId="AD"/>
      </p:ext>
    </p:extLst>
  </p:cmAuthor>
  <p:cmAuthor id="2" name="Christine Enevoldsen Flink" initials="CEF" lastIdx="29" clrIdx="1">
    <p:extLst>
      <p:ext uri="{19B8F6BF-5375-455C-9EA6-DF929625EA0E}">
        <p15:presenceInfo xmlns:p15="http://schemas.microsoft.com/office/powerpoint/2012/main" userId="S::christine.enevoldsen.flink@regionh.dk::92f5ec54-7a56-481d-90dc-7123c770bbe9" providerId="AD"/>
      </p:ext>
    </p:extLst>
  </p:cmAuthor>
  <p:cmAuthor id="3" name="Daisy Kyed" initials="DK" lastIdx="38" clrIdx="2">
    <p:extLst>
      <p:ext uri="{19B8F6BF-5375-455C-9EA6-DF929625EA0E}">
        <p15:presenceInfo xmlns:p15="http://schemas.microsoft.com/office/powerpoint/2012/main" userId="S::daisy.kyed@regionh.dk::ea62aadd-4f16-492f-9a23-40d11ca850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99A78"/>
    <a:srgbClr val="0A6938"/>
    <a:srgbClr val="497E53"/>
    <a:srgbClr val="006837"/>
    <a:srgbClr val="000000"/>
    <a:srgbClr val="A3BAA2"/>
    <a:srgbClr val="425B67"/>
    <a:srgbClr val="234858"/>
    <a:srgbClr val="193540"/>
    <a:srgbClr val="504C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llemlayout 2 - Marker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llemlayout 3 - Markerin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F5AB1C69-6EDB-4FF4-983F-18BD219EF322}" styleName="Mellemlayout 2 - Marker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88" autoAdjust="0"/>
    <p:restoredTop sz="93438" autoAdjust="0"/>
  </p:normalViewPr>
  <p:slideViewPr>
    <p:cSldViewPr>
      <p:cViewPr varScale="1">
        <p:scale>
          <a:sx n="82" d="100"/>
          <a:sy n="82" d="100"/>
        </p:scale>
        <p:origin x="1458" y="96"/>
      </p:cViewPr>
      <p:guideLst>
        <p:guide orient="horz" pos="2160"/>
        <p:guide pos="3120"/>
      </p:guideLst>
    </p:cSldViewPr>
  </p:slideViewPr>
  <p:notesTextViewPr>
    <p:cViewPr>
      <p:scale>
        <a:sx n="1" d="1"/>
        <a:sy n="1" d="1"/>
      </p:scale>
      <p:origin x="0" y="0"/>
    </p:cViewPr>
  </p:notesTextViewPr>
  <p:notesViewPr>
    <p:cSldViewPr>
      <p:cViewPr varScale="1">
        <p:scale>
          <a:sx n="88" d="100"/>
          <a:sy n="88" d="100"/>
        </p:scale>
        <p:origin x="3366" y="72"/>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2" y="0"/>
            <a:ext cx="3076363" cy="511731"/>
          </a:xfrm>
          <a:prstGeom prst="rect">
            <a:avLst/>
          </a:prstGeom>
        </p:spPr>
        <p:txBody>
          <a:bodyPr vert="horz" lIns="94768" tIns="47384" rIns="94768" bIns="47384" rtlCol="0"/>
          <a:lstStyle>
            <a:lvl1pPr algn="l">
              <a:defRPr sz="1200"/>
            </a:lvl1pPr>
          </a:lstStyle>
          <a:p>
            <a:endParaRPr lang="da-DK"/>
          </a:p>
        </p:txBody>
      </p:sp>
      <p:sp>
        <p:nvSpPr>
          <p:cNvPr id="3" name="Pladsholder til dato 2"/>
          <p:cNvSpPr>
            <a:spLocks noGrp="1"/>
          </p:cNvSpPr>
          <p:nvPr>
            <p:ph type="dt" sz="quarter" idx="1"/>
          </p:nvPr>
        </p:nvSpPr>
        <p:spPr>
          <a:xfrm>
            <a:off x="4021296" y="0"/>
            <a:ext cx="3076363" cy="511731"/>
          </a:xfrm>
          <a:prstGeom prst="rect">
            <a:avLst/>
          </a:prstGeom>
        </p:spPr>
        <p:txBody>
          <a:bodyPr vert="horz" lIns="94768" tIns="47384" rIns="94768" bIns="47384" rtlCol="0"/>
          <a:lstStyle>
            <a:lvl1pPr algn="r">
              <a:defRPr sz="1200"/>
            </a:lvl1pPr>
          </a:lstStyle>
          <a:p>
            <a:fld id="{8AE0B803-68AC-46CC-AFF1-4EF3AEA7CFF7}" type="datetimeFigureOut">
              <a:rPr lang="da-DK" smtClean="0"/>
              <a:t>21-06-2023</a:t>
            </a:fld>
            <a:endParaRPr lang="da-DK"/>
          </a:p>
        </p:txBody>
      </p:sp>
      <p:sp>
        <p:nvSpPr>
          <p:cNvPr id="4" name="Pladsholder til sidefod 3"/>
          <p:cNvSpPr>
            <a:spLocks noGrp="1"/>
          </p:cNvSpPr>
          <p:nvPr>
            <p:ph type="ftr" sz="quarter" idx="2"/>
          </p:nvPr>
        </p:nvSpPr>
        <p:spPr>
          <a:xfrm>
            <a:off x="2" y="9721106"/>
            <a:ext cx="3076363" cy="511731"/>
          </a:xfrm>
          <a:prstGeom prst="rect">
            <a:avLst/>
          </a:prstGeom>
        </p:spPr>
        <p:txBody>
          <a:bodyPr vert="horz" lIns="94768" tIns="47384" rIns="94768" bIns="47384" rtlCol="0" anchor="b"/>
          <a:lstStyle>
            <a:lvl1pPr algn="l">
              <a:defRPr sz="1200"/>
            </a:lvl1pPr>
          </a:lstStyle>
          <a:p>
            <a:endParaRPr lang="da-DK"/>
          </a:p>
        </p:txBody>
      </p:sp>
      <p:sp>
        <p:nvSpPr>
          <p:cNvPr id="5" name="Pladsholder til diasnummer 4"/>
          <p:cNvSpPr>
            <a:spLocks noGrp="1"/>
          </p:cNvSpPr>
          <p:nvPr>
            <p:ph type="sldNum" sz="quarter" idx="3"/>
          </p:nvPr>
        </p:nvSpPr>
        <p:spPr>
          <a:xfrm>
            <a:off x="4021296" y="9721106"/>
            <a:ext cx="3076363" cy="511731"/>
          </a:xfrm>
          <a:prstGeom prst="rect">
            <a:avLst/>
          </a:prstGeom>
        </p:spPr>
        <p:txBody>
          <a:bodyPr vert="horz" lIns="94768" tIns="47384" rIns="94768" bIns="47384" rtlCol="0" anchor="b"/>
          <a:lstStyle>
            <a:lvl1pPr algn="r">
              <a:defRPr sz="1200"/>
            </a:lvl1pPr>
          </a:lstStyle>
          <a:p>
            <a:fld id="{44A4EC65-25D9-4B37-BB7C-0CB5B66F06B9}" type="slidenum">
              <a:rPr lang="da-DK" smtClean="0"/>
              <a:t>‹nr.›</a:t>
            </a:fld>
            <a:endParaRPr lang="da-DK"/>
          </a:p>
        </p:txBody>
      </p:sp>
    </p:spTree>
    <p:extLst>
      <p:ext uri="{BB962C8B-B14F-4D97-AF65-F5344CB8AC3E}">
        <p14:creationId xmlns:p14="http://schemas.microsoft.com/office/powerpoint/2010/main" val="1712631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2" y="0"/>
            <a:ext cx="3076363" cy="511731"/>
          </a:xfrm>
          <a:prstGeom prst="rect">
            <a:avLst/>
          </a:prstGeom>
        </p:spPr>
        <p:txBody>
          <a:bodyPr vert="horz" lIns="94768" tIns="47384" rIns="94768" bIns="47384" rtlCol="0"/>
          <a:lstStyle>
            <a:lvl1pPr algn="l">
              <a:defRPr sz="1200"/>
            </a:lvl1pPr>
          </a:lstStyle>
          <a:p>
            <a:endParaRPr lang="da-DK" dirty="0"/>
          </a:p>
        </p:txBody>
      </p:sp>
      <p:sp>
        <p:nvSpPr>
          <p:cNvPr id="3" name="Pladsholder til dato 2"/>
          <p:cNvSpPr>
            <a:spLocks noGrp="1"/>
          </p:cNvSpPr>
          <p:nvPr>
            <p:ph type="dt" idx="1"/>
          </p:nvPr>
        </p:nvSpPr>
        <p:spPr>
          <a:xfrm>
            <a:off x="4021296" y="0"/>
            <a:ext cx="3076363" cy="511731"/>
          </a:xfrm>
          <a:prstGeom prst="rect">
            <a:avLst/>
          </a:prstGeom>
        </p:spPr>
        <p:txBody>
          <a:bodyPr vert="horz" lIns="94768" tIns="47384" rIns="94768" bIns="47384" rtlCol="0"/>
          <a:lstStyle>
            <a:lvl1pPr algn="r">
              <a:defRPr sz="1200"/>
            </a:lvl1pPr>
          </a:lstStyle>
          <a:p>
            <a:fld id="{DE271B42-966A-4646-9DEB-5F06F8847BDF}" type="datetimeFigureOut">
              <a:rPr lang="da-DK" smtClean="0"/>
              <a:t>21-06-2023</a:t>
            </a:fld>
            <a:endParaRPr lang="da-DK" dirty="0"/>
          </a:p>
        </p:txBody>
      </p:sp>
      <p:sp>
        <p:nvSpPr>
          <p:cNvPr id="4" name="Pladsholder til diasbillede 3"/>
          <p:cNvSpPr>
            <a:spLocks noGrp="1" noRot="1" noChangeAspect="1"/>
          </p:cNvSpPr>
          <p:nvPr>
            <p:ph type="sldImg" idx="2"/>
          </p:nvPr>
        </p:nvSpPr>
        <p:spPr>
          <a:xfrm>
            <a:off x="777875" y="768350"/>
            <a:ext cx="5543550" cy="3836988"/>
          </a:xfrm>
          <a:prstGeom prst="rect">
            <a:avLst/>
          </a:prstGeom>
          <a:noFill/>
          <a:ln w="12700">
            <a:solidFill>
              <a:prstClr val="black"/>
            </a:solidFill>
          </a:ln>
        </p:spPr>
        <p:txBody>
          <a:bodyPr vert="horz" lIns="94768" tIns="47384" rIns="94768" bIns="47384" rtlCol="0" anchor="ctr"/>
          <a:lstStyle/>
          <a:p>
            <a:endParaRPr lang="da-DK"/>
          </a:p>
        </p:txBody>
      </p:sp>
      <p:sp>
        <p:nvSpPr>
          <p:cNvPr id="5" name="Pladsholder til noter 4"/>
          <p:cNvSpPr>
            <a:spLocks noGrp="1"/>
          </p:cNvSpPr>
          <p:nvPr>
            <p:ph type="body" sz="quarter" idx="3"/>
          </p:nvPr>
        </p:nvSpPr>
        <p:spPr>
          <a:xfrm>
            <a:off x="709931" y="4861442"/>
            <a:ext cx="5679440" cy="4605576"/>
          </a:xfrm>
          <a:prstGeom prst="rect">
            <a:avLst/>
          </a:prstGeom>
        </p:spPr>
        <p:txBody>
          <a:bodyPr vert="horz" lIns="94768" tIns="47384" rIns="94768" bIns="47384" rtlCol="0"/>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6" name="Pladsholder til sidefod 5"/>
          <p:cNvSpPr>
            <a:spLocks noGrp="1"/>
          </p:cNvSpPr>
          <p:nvPr>
            <p:ph type="ftr" sz="quarter" idx="4"/>
          </p:nvPr>
        </p:nvSpPr>
        <p:spPr>
          <a:xfrm>
            <a:off x="2" y="9721106"/>
            <a:ext cx="3076363" cy="511731"/>
          </a:xfrm>
          <a:prstGeom prst="rect">
            <a:avLst/>
          </a:prstGeom>
        </p:spPr>
        <p:txBody>
          <a:bodyPr vert="horz" lIns="94768" tIns="47384" rIns="94768" bIns="47384" rtlCol="0" anchor="b"/>
          <a:lstStyle>
            <a:lvl1pPr algn="l">
              <a:defRPr sz="1200"/>
            </a:lvl1pPr>
          </a:lstStyle>
          <a:p>
            <a:endParaRPr lang="da-DK" dirty="0"/>
          </a:p>
        </p:txBody>
      </p:sp>
      <p:sp>
        <p:nvSpPr>
          <p:cNvPr id="7" name="Pladsholder til diasnummer 6"/>
          <p:cNvSpPr>
            <a:spLocks noGrp="1"/>
          </p:cNvSpPr>
          <p:nvPr>
            <p:ph type="sldNum" sz="quarter" idx="5"/>
          </p:nvPr>
        </p:nvSpPr>
        <p:spPr>
          <a:xfrm>
            <a:off x="4021296" y="9721106"/>
            <a:ext cx="3076363" cy="511731"/>
          </a:xfrm>
          <a:prstGeom prst="rect">
            <a:avLst/>
          </a:prstGeom>
        </p:spPr>
        <p:txBody>
          <a:bodyPr vert="horz" lIns="94768" tIns="47384" rIns="94768" bIns="47384" rtlCol="0" anchor="b"/>
          <a:lstStyle>
            <a:lvl1pPr algn="r">
              <a:defRPr sz="1200"/>
            </a:lvl1pPr>
          </a:lstStyle>
          <a:p>
            <a:fld id="{F74EB069-BBE6-4340-AB7E-76245FFCF596}" type="slidenum">
              <a:rPr lang="da-DK" smtClean="0"/>
              <a:t>‹nr.›</a:t>
            </a:fld>
            <a:endParaRPr lang="da-DK" dirty="0"/>
          </a:p>
        </p:txBody>
      </p:sp>
    </p:spTree>
    <p:extLst>
      <p:ext uri="{BB962C8B-B14F-4D97-AF65-F5344CB8AC3E}">
        <p14:creationId xmlns:p14="http://schemas.microsoft.com/office/powerpoint/2010/main" val="1225031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4D781483-C940-4370-AE0D-E42BBD0CC213}" type="slidenum">
              <a:rPr lang="da-DK" smtClean="0"/>
              <a:t>1</a:t>
            </a:fld>
            <a:endParaRPr lang="da-DK" dirty="0"/>
          </a:p>
        </p:txBody>
      </p:sp>
    </p:spTree>
    <p:extLst>
      <p:ext uri="{BB962C8B-B14F-4D97-AF65-F5344CB8AC3E}">
        <p14:creationId xmlns:p14="http://schemas.microsoft.com/office/powerpoint/2010/main" val="2141355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10</a:t>
            </a:fld>
            <a:endParaRPr lang="da-DK" dirty="0"/>
          </a:p>
        </p:txBody>
      </p:sp>
    </p:spTree>
    <p:extLst>
      <p:ext uri="{BB962C8B-B14F-4D97-AF65-F5344CB8AC3E}">
        <p14:creationId xmlns:p14="http://schemas.microsoft.com/office/powerpoint/2010/main" val="922377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11</a:t>
            </a:fld>
            <a:endParaRPr lang="da-DK" dirty="0"/>
          </a:p>
        </p:txBody>
      </p:sp>
    </p:spTree>
    <p:extLst>
      <p:ext uri="{BB962C8B-B14F-4D97-AF65-F5344CB8AC3E}">
        <p14:creationId xmlns:p14="http://schemas.microsoft.com/office/powerpoint/2010/main" val="3471201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12</a:t>
            </a:fld>
            <a:endParaRPr lang="da-DK" dirty="0"/>
          </a:p>
        </p:txBody>
      </p:sp>
    </p:spTree>
    <p:extLst>
      <p:ext uri="{BB962C8B-B14F-4D97-AF65-F5344CB8AC3E}">
        <p14:creationId xmlns:p14="http://schemas.microsoft.com/office/powerpoint/2010/main" val="3500968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2</a:t>
            </a:fld>
            <a:endParaRPr lang="da-DK" dirty="0"/>
          </a:p>
        </p:txBody>
      </p:sp>
    </p:spTree>
    <p:extLst>
      <p:ext uri="{BB962C8B-B14F-4D97-AF65-F5344CB8AC3E}">
        <p14:creationId xmlns:p14="http://schemas.microsoft.com/office/powerpoint/2010/main" val="1130100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3</a:t>
            </a:fld>
            <a:endParaRPr lang="da-DK" dirty="0"/>
          </a:p>
        </p:txBody>
      </p:sp>
    </p:spTree>
    <p:extLst>
      <p:ext uri="{BB962C8B-B14F-4D97-AF65-F5344CB8AC3E}">
        <p14:creationId xmlns:p14="http://schemas.microsoft.com/office/powerpoint/2010/main" val="3018615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4</a:t>
            </a:fld>
            <a:endParaRPr lang="da-DK" dirty="0"/>
          </a:p>
        </p:txBody>
      </p:sp>
    </p:spTree>
    <p:extLst>
      <p:ext uri="{BB962C8B-B14F-4D97-AF65-F5344CB8AC3E}">
        <p14:creationId xmlns:p14="http://schemas.microsoft.com/office/powerpoint/2010/main" val="1130053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5</a:t>
            </a:fld>
            <a:endParaRPr lang="da-DK" dirty="0"/>
          </a:p>
        </p:txBody>
      </p:sp>
    </p:spTree>
    <p:extLst>
      <p:ext uri="{BB962C8B-B14F-4D97-AF65-F5344CB8AC3E}">
        <p14:creationId xmlns:p14="http://schemas.microsoft.com/office/powerpoint/2010/main" val="1004291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6</a:t>
            </a:fld>
            <a:endParaRPr lang="da-DK" dirty="0"/>
          </a:p>
        </p:txBody>
      </p:sp>
    </p:spTree>
    <p:extLst>
      <p:ext uri="{BB962C8B-B14F-4D97-AF65-F5344CB8AC3E}">
        <p14:creationId xmlns:p14="http://schemas.microsoft.com/office/powerpoint/2010/main" val="2108196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7</a:t>
            </a:fld>
            <a:endParaRPr lang="da-DK" dirty="0"/>
          </a:p>
        </p:txBody>
      </p:sp>
    </p:spTree>
    <p:extLst>
      <p:ext uri="{BB962C8B-B14F-4D97-AF65-F5344CB8AC3E}">
        <p14:creationId xmlns:p14="http://schemas.microsoft.com/office/powerpoint/2010/main" val="3805206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8</a:t>
            </a:fld>
            <a:endParaRPr lang="da-DK" dirty="0"/>
          </a:p>
        </p:txBody>
      </p:sp>
    </p:spTree>
    <p:extLst>
      <p:ext uri="{BB962C8B-B14F-4D97-AF65-F5344CB8AC3E}">
        <p14:creationId xmlns:p14="http://schemas.microsoft.com/office/powerpoint/2010/main" val="2576964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777875" y="768350"/>
            <a:ext cx="5543550" cy="3836988"/>
          </a:xfrm>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F74EB069-BBE6-4340-AB7E-76245FFCF596}" type="slidenum">
              <a:rPr lang="da-DK" smtClean="0"/>
              <a:t>9</a:t>
            </a:fld>
            <a:endParaRPr lang="da-DK" dirty="0"/>
          </a:p>
        </p:txBody>
      </p:sp>
    </p:spTree>
    <p:extLst>
      <p:ext uri="{BB962C8B-B14F-4D97-AF65-F5344CB8AC3E}">
        <p14:creationId xmlns:p14="http://schemas.microsoft.com/office/powerpoint/2010/main" val="3572073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Forside">
    <p:spTree>
      <p:nvGrpSpPr>
        <p:cNvPr id="1" name=""/>
        <p:cNvGrpSpPr/>
        <p:nvPr/>
      </p:nvGrpSpPr>
      <p:grpSpPr>
        <a:xfrm>
          <a:off x="0" y="0"/>
          <a:ext cx="0" cy="0"/>
          <a:chOff x="0" y="0"/>
          <a:chExt cx="0" cy="0"/>
        </a:xfrm>
      </p:grpSpPr>
      <p:sp>
        <p:nvSpPr>
          <p:cNvPr id="52" name="Rektangel 51"/>
          <p:cNvSpPr/>
          <p:nvPr userDrawn="1"/>
        </p:nvSpPr>
        <p:spPr bwMode="auto">
          <a:xfrm flipV="1">
            <a:off x="0" y="6624472"/>
            <a:ext cx="9920980" cy="116896"/>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53" name="Rektangel 52"/>
          <p:cNvSpPr/>
          <p:nvPr userDrawn="1"/>
        </p:nvSpPr>
        <p:spPr bwMode="auto">
          <a:xfrm>
            <a:off x="0" y="-65247"/>
            <a:ext cx="9906000" cy="253887"/>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2" name="Proces 1"/>
          <p:cNvSpPr/>
          <p:nvPr userDrawn="1"/>
        </p:nvSpPr>
        <p:spPr>
          <a:xfrm>
            <a:off x="0" y="5013176"/>
            <a:ext cx="9920980" cy="1611296"/>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a:p>
        </p:txBody>
      </p:sp>
      <p:sp>
        <p:nvSpPr>
          <p:cNvPr id="7" name="Rektangel 6"/>
          <p:cNvSpPr/>
          <p:nvPr userDrawn="1"/>
        </p:nvSpPr>
        <p:spPr bwMode="auto">
          <a:xfrm>
            <a:off x="0" y="4990646"/>
            <a:ext cx="9920980" cy="22535"/>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pic>
        <p:nvPicPr>
          <p:cNvPr id="3" name="Billed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64923" y="5204480"/>
            <a:ext cx="5774400" cy="1176848"/>
          </a:xfrm>
          <a:prstGeom prst="rect">
            <a:avLst/>
          </a:prstGeom>
        </p:spPr>
      </p:pic>
    </p:spTree>
    <p:extLst>
      <p:ext uri="{BB962C8B-B14F-4D97-AF65-F5344CB8AC3E}">
        <p14:creationId xmlns:p14="http://schemas.microsoft.com/office/powerpoint/2010/main" val="24656597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Forside">
    <p:spTree>
      <p:nvGrpSpPr>
        <p:cNvPr id="1" name=""/>
        <p:cNvGrpSpPr/>
        <p:nvPr/>
      </p:nvGrpSpPr>
      <p:grpSpPr>
        <a:xfrm>
          <a:off x="0" y="0"/>
          <a:ext cx="0" cy="0"/>
          <a:chOff x="0" y="0"/>
          <a:chExt cx="0" cy="0"/>
        </a:xfrm>
      </p:grpSpPr>
      <p:sp>
        <p:nvSpPr>
          <p:cNvPr id="52" name="Rektangel 51"/>
          <p:cNvSpPr/>
          <p:nvPr userDrawn="1"/>
        </p:nvSpPr>
        <p:spPr bwMode="auto">
          <a:xfrm flipV="1">
            <a:off x="0" y="6624472"/>
            <a:ext cx="9920980" cy="116896"/>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53" name="Rektangel 52"/>
          <p:cNvSpPr/>
          <p:nvPr userDrawn="1"/>
        </p:nvSpPr>
        <p:spPr bwMode="auto">
          <a:xfrm>
            <a:off x="0" y="-65247"/>
            <a:ext cx="9906000" cy="253887"/>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2" name="Proces 1"/>
          <p:cNvSpPr/>
          <p:nvPr userDrawn="1"/>
        </p:nvSpPr>
        <p:spPr>
          <a:xfrm>
            <a:off x="0" y="4293096"/>
            <a:ext cx="9920980" cy="2331376"/>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a:p>
        </p:txBody>
      </p:sp>
      <p:sp>
        <p:nvSpPr>
          <p:cNvPr id="27" name="Rektangel 26"/>
          <p:cNvSpPr/>
          <p:nvPr userDrawn="1"/>
        </p:nvSpPr>
        <p:spPr bwMode="auto">
          <a:xfrm>
            <a:off x="0" y="908724"/>
            <a:ext cx="9920980" cy="22535"/>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pic>
        <p:nvPicPr>
          <p:cNvPr id="3" name="Billed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09092" y="296682"/>
            <a:ext cx="581987" cy="504000"/>
          </a:xfrm>
          <a:prstGeom prst="rect">
            <a:avLst/>
          </a:prstGeom>
        </p:spPr>
      </p:pic>
    </p:spTree>
    <p:extLst>
      <p:ext uri="{BB962C8B-B14F-4D97-AF65-F5344CB8AC3E}">
        <p14:creationId xmlns:p14="http://schemas.microsoft.com/office/powerpoint/2010/main" val="22249669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3. Billederamme 4">
    <p:spTree>
      <p:nvGrpSpPr>
        <p:cNvPr id="1" name=""/>
        <p:cNvGrpSpPr/>
        <p:nvPr/>
      </p:nvGrpSpPr>
      <p:grpSpPr>
        <a:xfrm>
          <a:off x="0" y="0"/>
          <a:ext cx="0" cy="0"/>
          <a:chOff x="0" y="0"/>
          <a:chExt cx="0" cy="0"/>
        </a:xfrm>
      </p:grpSpPr>
      <p:sp>
        <p:nvSpPr>
          <p:cNvPr id="7" name="Pladsholder til billede 6"/>
          <p:cNvSpPr>
            <a:spLocks noGrp="1"/>
          </p:cNvSpPr>
          <p:nvPr>
            <p:ph type="pic" sz="quarter" idx="13"/>
          </p:nvPr>
        </p:nvSpPr>
        <p:spPr>
          <a:xfrm>
            <a:off x="4960491" y="931260"/>
            <a:ext cx="4945510" cy="5693217"/>
          </a:xfrm>
        </p:spPr>
        <p:txBody>
          <a:bodyPr anchor="ctr">
            <a:normAutofit/>
          </a:bodyPr>
          <a:lstStyle>
            <a:lvl1pPr marL="0" indent="0" algn="ctr">
              <a:buNone/>
              <a:defRPr sz="2400" baseline="0"/>
            </a:lvl1pPr>
          </a:lstStyle>
          <a:p>
            <a:endParaRPr lang="da-DK" dirty="0"/>
          </a:p>
          <a:p>
            <a:r>
              <a:rPr lang="da-DK" dirty="0"/>
              <a:t>Indsæt billede</a:t>
            </a:r>
          </a:p>
        </p:txBody>
      </p:sp>
      <p:sp>
        <p:nvSpPr>
          <p:cNvPr id="10" name="Pladsholder til diasnummer 12"/>
          <p:cNvSpPr>
            <a:spLocks noGrp="1"/>
          </p:cNvSpPr>
          <p:nvPr>
            <p:ph type="sldNum" sz="quarter" idx="16"/>
          </p:nvPr>
        </p:nvSpPr>
        <p:spPr>
          <a:xfrm>
            <a:off x="8265370" y="6738772"/>
            <a:ext cx="1655612" cy="116896"/>
          </a:xfrm>
        </p:spPr>
        <p:txBody>
          <a:bodyPr/>
          <a:lstStyle>
            <a:lvl1pPr>
              <a:defRPr sz="1000">
                <a:solidFill>
                  <a:schemeClr val="bg1"/>
                </a:solidFill>
                <a:latin typeface="Arial" panose="020B0604020202020204" pitchFamily="34" charset="0"/>
                <a:cs typeface="Arial" panose="020B0604020202020204" pitchFamily="34" charset="0"/>
              </a:defRPr>
            </a:lvl1pPr>
          </a:lstStyle>
          <a:p>
            <a:fld id="{7BA701B5-6A05-42DF-8300-8150EF2C5758}" type="slidenum">
              <a:rPr lang="da-DK" smtClean="0">
                <a:solidFill>
                  <a:srgbClr val="FFFFFF"/>
                </a:solidFill>
              </a:rPr>
              <a:pPr/>
              <a:t>‹nr.›</a:t>
            </a:fld>
            <a:endParaRPr lang="da-DK" dirty="0">
              <a:solidFill>
                <a:srgbClr val="FFFFFF"/>
              </a:solidFill>
            </a:endParaRPr>
          </a:p>
        </p:txBody>
      </p:sp>
      <p:sp>
        <p:nvSpPr>
          <p:cNvPr id="9" name="Rektangel 8"/>
          <p:cNvSpPr/>
          <p:nvPr userDrawn="1"/>
        </p:nvSpPr>
        <p:spPr bwMode="auto">
          <a:xfrm flipV="1">
            <a:off x="0" y="6624472"/>
            <a:ext cx="9920980" cy="116896"/>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3" name="Rektangel 12"/>
          <p:cNvSpPr/>
          <p:nvPr userDrawn="1"/>
        </p:nvSpPr>
        <p:spPr bwMode="auto">
          <a:xfrm>
            <a:off x="0" y="-65247"/>
            <a:ext cx="9906000" cy="253887"/>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4" name="Rektangel 13"/>
          <p:cNvSpPr/>
          <p:nvPr userDrawn="1"/>
        </p:nvSpPr>
        <p:spPr bwMode="auto">
          <a:xfrm>
            <a:off x="0" y="908724"/>
            <a:ext cx="9920980" cy="22535"/>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pic>
        <p:nvPicPr>
          <p:cNvPr id="2" name="Billed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6762" y="260590"/>
            <a:ext cx="2967552" cy="604800"/>
          </a:xfrm>
          <a:prstGeom prst="rect">
            <a:avLst/>
          </a:prstGeom>
        </p:spPr>
      </p:pic>
    </p:spTree>
    <p:extLst>
      <p:ext uri="{BB962C8B-B14F-4D97-AF65-F5344CB8AC3E}">
        <p14:creationId xmlns:p14="http://schemas.microsoft.com/office/powerpoint/2010/main" val="29031842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3. Billederamme 4">
    <p:spTree>
      <p:nvGrpSpPr>
        <p:cNvPr id="1" name=""/>
        <p:cNvGrpSpPr/>
        <p:nvPr/>
      </p:nvGrpSpPr>
      <p:grpSpPr>
        <a:xfrm>
          <a:off x="0" y="0"/>
          <a:ext cx="0" cy="0"/>
          <a:chOff x="0" y="0"/>
          <a:chExt cx="0" cy="0"/>
        </a:xfrm>
      </p:grpSpPr>
      <p:sp>
        <p:nvSpPr>
          <p:cNvPr id="10" name="Pladsholder til diasnummer 12"/>
          <p:cNvSpPr>
            <a:spLocks noGrp="1"/>
          </p:cNvSpPr>
          <p:nvPr>
            <p:ph type="sldNum" sz="quarter" idx="16"/>
          </p:nvPr>
        </p:nvSpPr>
        <p:spPr>
          <a:xfrm>
            <a:off x="8265370" y="6738772"/>
            <a:ext cx="1655612" cy="116896"/>
          </a:xfrm>
        </p:spPr>
        <p:txBody>
          <a:bodyPr/>
          <a:lstStyle>
            <a:lvl1pPr>
              <a:defRPr sz="1000">
                <a:solidFill>
                  <a:schemeClr val="bg1"/>
                </a:solidFill>
                <a:latin typeface="Arial" panose="020B0604020202020204" pitchFamily="34" charset="0"/>
                <a:cs typeface="Arial" panose="020B0604020202020204" pitchFamily="34" charset="0"/>
              </a:defRPr>
            </a:lvl1pPr>
          </a:lstStyle>
          <a:p>
            <a:fld id="{7BA701B5-6A05-42DF-8300-8150EF2C5758}" type="slidenum">
              <a:rPr lang="da-DK" smtClean="0">
                <a:solidFill>
                  <a:srgbClr val="FFFFFF"/>
                </a:solidFill>
              </a:rPr>
              <a:pPr/>
              <a:t>‹nr.›</a:t>
            </a:fld>
            <a:endParaRPr lang="da-DK" dirty="0">
              <a:solidFill>
                <a:srgbClr val="FFFFFF"/>
              </a:solidFill>
            </a:endParaRPr>
          </a:p>
        </p:txBody>
      </p:sp>
      <p:sp>
        <p:nvSpPr>
          <p:cNvPr id="9" name="Rektangel 8"/>
          <p:cNvSpPr/>
          <p:nvPr userDrawn="1"/>
        </p:nvSpPr>
        <p:spPr bwMode="auto">
          <a:xfrm flipV="1">
            <a:off x="0" y="6624472"/>
            <a:ext cx="9920980" cy="116896"/>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3" name="Rektangel 12"/>
          <p:cNvSpPr/>
          <p:nvPr userDrawn="1"/>
        </p:nvSpPr>
        <p:spPr bwMode="auto">
          <a:xfrm>
            <a:off x="0" y="-65247"/>
            <a:ext cx="9906000" cy="253887"/>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4" name="Rektangel 13"/>
          <p:cNvSpPr/>
          <p:nvPr userDrawn="1"/>
        </p:nvSpPr>
        <p:spPr bwMode="auto">
          <a:xfrm>
            <a:off x="0" y="908724"/>
            <a:ext cx="9920980" cy="22535"/>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8" name="Pladsholder til billede 6"/>
          <p:cNvSpPr>
            <a:spLocks noGrp="1"/>
          </p:cNvSpPr>
          <p:nvPr>
            <p:ph type="pic" sz="quarter" idx="13"/>
          </p:nvPr>
        </p:nvSpPr>
        <p:spPr>
          <a:xfrm>
            <a:off x="1722" y="931260"/>
            <a:ext cx="4945510" cy="5693217"/>
          </a:xfrm>
        </p:spPr>
        <p:txBody>
          <a:bodyPr anchor="ctr">
            <a:normAutofit/>
          </a:bodyPr>
          <a:lstStyle>
            <a:lvl1pPr marL="0" indent="0" algn="ctr">
              <a:buNone/>
              <a:defRPr sz="2400" baseline="0"/>
            </a:lvl1pPr>
          </a:lstStyle>
          <a:p>
            <a:endParaRPr lang="da-DK" dirty="0"/>
          </a:p>
          <a:p>
            <a:r>
              <a:rPr lang="da-DK" dirty="0"/>
              <a:t>Indsæt billede</a:t>
            </a:r>
          </a:p>
        </p:txBody>
      </p:sp>
      <p:pic>
        <p:nvPicPr>
          <p:cNvPr id="11" name="Billed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6762" y="260590"/>
            <a:ext cx="2967552" cy="604800"/>
          </a:xfrm>
          <a:prstGeom prst="rect">
            <a:avLst/>
          </a:prstGeom>
        </p:spPr>
      </p:pic>
    </p:spTree>
    <p:extLst>
      <p:ext uri="{BB962C8B-B14F-4D97-AF65-F5344CB8AC3E}">
        <p14:creationId xmlns:p14="http://schemas.microsoft.com/office/powerpoint/2010/main" val="38140693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3. Billederamme 4">
    <p:spTree>
      <p:nvGrpSpPr>
        <p:cNvPr id="1" name=""/>
        <p:cNvGrpSpPr/>
        <p:nvPr/>
      </p:nvGrpSpPr>
      <p:grpSpPr>
        <a:xfrm>
          <a:off x="0" y="0"/>
          <a:ext cx="0" cy="0"/>
          <a:chOff x="0" y="0"/>
          <a:chExt cx="0" cy="0"/>
        </a:xfrm>
      </p:grpSpPr>
      <p:sp>
        <p:nvSpPr>
          <p:cNvPr id="10" name="Pladsholder til diasnummer 12"/>
          <p:cNvSpPr>
            <a:spLocks noGrp="1"/>
          </p:cNvSpPr>
          <p:nvPr>
            <p:ph type="sldNum" sz="quarter" idx="16"/>
          </p:nvPr>
        </p:nvSpPr>
        <p:spPr>
          <a:xfrm>
            <a:off x="8265370" y="6738772"/>
            <a:ext cx="1655612" cy="116896"/>
          </a:xfrm>
        </p:spPr>
        <p:txBody>
          <a:bodyPr/>
          <a:lstStyle>
            <a:lvl1pPr>
              <a:defRPr sz="1000">
                <a:solidFill>
                  <a:schemeClr val="bg1"/>
                </a:solidFill>
                <a:latin typeface="Arial" panose="020B0604020202020204" pitchFamily="34" charset="0"/>
                <a:cs typeface="Arial" panose="020B0604020202020204" pitchFamily="34" charset="0"/>
              </a:defRPr>
            </a:lvl1pPr>
          </a:lstStyle>
          <a:p>
            <a:fld id="{7BA701B5-6A05-42DF-8300-8150EF2C5758}" type="slidenum">
              <a:rPr lang="da-DK" smtClean="0">
                <a:solidFill>
                  <a:srgbClr val="FFFFFF"/>
                </a:solidFill>
              </a:rPr>
              <a:pPr/>
              <a:t>‹nr.›</a:t>
            </a:fld>
            <a:endParaRPr lang="da-DK" dirty="0">
              <a:solidFill>
                <a:srgbClr val="FFFFFF"/>
              </a:solidFill>
            </a:endParaRPr>
          </a:p>
        </p:txBody>
      </p:sp>
      <p:sp>
        <p:nvSpPr>
          <p:cNvPr id="9" name="Rektangel 8"/>
          <p:cNvSpPr/>
          <p:nvPr userDrawn="1"/>
        </p:nvSpPr>
        <p:spPr bwMode="auto">
          <a:xfrm flipV="1">
            <a:off x="0" y="6624472"/>
            <a:ext cx="9920980" cy="116896"/>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3" name="Rektangel 12"/>
          <p:cNvSpPr/>
          <p:nvPr userDrawn="1"/>
        </p:nvSpPr>
        <p:spPr bwMode="auto">
          <a:xfrm>
            <a:off x="0" y="-65247"/>
            <a:ext cx="9906000" cy="253887"/>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14" name="Rektangel 13"/>
          <p:cNvSpPr/>
          <p:nvPr userDrawn="1"/>
        </p:nvSpPr>
        <p:spPr bwMode="auto">
          <a:xfrm>
            <a:off x="0" y="908724"/>
            <a:ext cx="9920980" cy="22535"/>
          </a:xfrm>
          <a:prstGeom prst="rect">
            <a:avLst/>
          </a:prstGeom>
          <a:solidFill>
            <a:srgbClr val="0A69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a-DK" sz="1800" noProof="1">
              <a:solidFill>
                <a:schemeClr val="accent3">
                  <a:lumMod val="50000"/>
                </a:schemeClr>
              </a:solidFill>
            </a:endParaRPr>
          </a:p>
        </p:txBody>
      </p:sp>
      <p:sp>
        <p:nvSpPr>
          <p:cNvPr id="8" name="Pladsholder til billede 6"/>
          <p:cNvSpPr>
            <a:spLocks noGrp="1"/>
          </p:cNvSpPr>
          <p:nvPr>
            <p:ph type="pic" sz="quarter" idx="13"/>
          </p:nvPr>
        </p:nvSpPr>
        <p:spPr>
          <a:xfrm>
            <a:off x="8350" y="1196757"/>
            <a:ext cx="9904280" cy="2065697"/>
          </a:xfrm>
        </p:spPr>
        <p:txBody>
          <a:bodyPr anchor="ctr">
            <a:normAutofit/>
          </a:bodyPr>
          <a:lstStyle>
            <a:lvl1pPr marL="0" indent="0" algn="ctr">
              <a:buNone/>
              <a:defRPr sz="2400" baseline="0"/>
            </a:lvl1pPr>
          </a:lstStyle>
          <a:p>
            <a:endParaRPr lang="da-DK" dirty="0"/>
          </a:p>
          <a:p>
            <a:r>
              <a:rPr lang="da-DK" dirty="0"/>
              <a:t>Indsæt billede</a:t>
            </a:r>
          </a:p>
        </p:txBody>
      </p:sp>
      <p:pic>
        <p:nvPicPr>
          <p:cNvPr id="12" name="Bille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6762" y="260590"/>
            <a:ext cx="2967552" cy="604800"/>
          </a:xfrm>
          <a:prstGeom prst="rect">
            <a:avLst/>
          </a:prstGeom>
        </p:spPr>
      </p:pic>
    </p:spTree>
    <p:extLst>
      <p:ext uri="{BB962C8B-B14F-4D97-AF65-F5344CB8AC3E}">
        <p14:creationId xmlns:p14="http://schemas.microsoft.com/office/powerpoint/2010/main" val="7455333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da-DK" dirty="0"/>
              <a:t>Klik for at redigere i master</a:t>
            </a:r>
          </a:p>
        </p:txBody>
      </p:sp>
      <p:sp>
        <p:nvSpPr>
          <p:cNvPr id="3" name="Pladsholder til tekst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A2E79-6BF4-45F5-B806-127F4160ED80}" type="datetimeFigureOut">
              <a:rPr lang="da-DK" smtClean="0"/>
              <a:t>21-06-2023</a:t>
            </a:fld>
            <a:endParaRPr lang="da-DK" dirty="0"/>
          </a:p>
        </p:txBody>
      </p:sp>
      <p:sp>
        <p:nvSpPr>
          <p:cNvPr id="5" name="Pladsholder til sidefod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dirty="0"/>
          </a:p>
        </p:txBody>
      </p:sp>
      <p:sp>
        <p:nvSpPr>
          <p:cNvPr id="6" name="Pladsholder til diasnummer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580F70-48C9-4979-B6E2-405D1319B4AB}" type="slidenum">
              <a:rPr lang="da-DK" smtClean="0"/>
              <a:t>‹nr.›</a:t>
            </a:fld>
            <a:endParaRPr lang="da-DK" dirty="0"/>
          </a:p>
        </p:txBody>
      </p:sp>
    </p:spTree>
    <p:extLst>
      <p:ext uri="{BB962C8B-B14F-4D97-AF65-F5344CB8AC3E}">
        <p14:creationId xmlns:p14="http://schemas.microsoft.com/office/powerpoint/2010/main" val="2124295409"/>
      </p:ext>
    </p:extLst>
  </p:cSld>
  <p:clrMap bg1="lt1" tx1="dk1" bg2="lt2" tx2="dk2" accent1="accent1" accent2="accent2" accent3="accent3" accent4="accent4" accent5="accent5" accent6="accent6" hlink="hlink" folHlink="folHlink"/>
  <p:sldLayoutIdLst>
    <p:sldLayoutId id="2147483661" r:id="rId1"/>
    <p:sldLayoutId id="2147483660" r:id="rId2"/>
    <p:sldLayoutId id="2147483662" r:id="rId3"/>
    <p:sldLayoutId id="2147483664" r:id="rId4"/>
    <p:sldLayoutId id="2147483665"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FCF084E5-1441-4165-BD9B-B517D9B1CD5C}"/>
              </a:ext>
            </a:extLst>
          </p:cNvPr>
          <p:cNvSpPr txBox="1"/>
          <p:nvPr/>
        </p:nvSpPr>
        <p:spPr>
          <a:xfrm>
            <a:off x="1064568" y="1484789"/>
            <a:ext cx="7272808" cy="2174954"/>
          </a:xfrm>
          <a:prstGeom prst="rect">
            <a:avLst/>
          </a:prstGeom>
          <a:noFill/>
        </p:spPr>
        <p:txBody>
          <a:bodyPr wrap="square" rtlCol="0">
            <a:spAutoFit/>
          </a:bodyPr>
          <a:lstStyle/>
          <a:p>
            <a:pPr>
              <a:lnSpc>
                <a:spcPts val="5000"/>
              </a:lnSpc>
            </a:pPr>
            <a:r>
              <a:rPr lang="da-DK" sz="4800" b="1" dirty="0">
                <a:latin typeface="Tw Cen MT" panose="020B0602020104020603" pitchFamily="34" charset="0"/>
              </a:rPr>
              <a:t>Godt at vide om </a:t>
            </a:r>
            <a:r>
              <a:rPr lang="da-DK" sz="4800" b="1" dirty="0" smtClean="0">
                <a:latin typeface="Tw Cen MT" panose="020B0602020104020603" pitchFamily="34" charset="0"/>
              </a:rPr>
              <a:t>månedlige målinger i LUP Psykiatri</a:t>
            </a:r>
            <a:endParaRPr lang="da-DK" sz="4800" b="1" dirty="0">
              <a:latin typeface="Tw Cen MT" panose="020B0602020104020603" pitchFamily="34" charset="0"/>
            </a:endParaRPr>
          </a:p>
          <a:p>
            <a:endParaRPr lang="da-DK" sz="2800" b="1" dirty="0">
              <a:latin typeface="Tw Cen MT" panose="020B0602020104020603" pitchFamily="34" charset="0"/>
            </a:endParaRPr>
          </a:p>
          <a:p>
            <a:endParaRPr lang="da-DK" sz="2400" b="1" dirty="0">
              <a:latin typeface="Tw Cen MT" panose="020B0602020104020603" pitchFamily="34" charset="0"/>
            </a:endParaRPr>
          </a:p>
        </p:txBody>
      </p:sp>
    </p:spTree>
    <p:extLst>
      <p:ext uri="{BB962C8B-B14F-4D97-AF65-F5344CB8AC3E}">
        <p14:creationId xmlns:p14="http://schemas.microsoft.com/office/powerpoint/2010/main" val="3778412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272480" y="343812"/>
            <a:ext cx="4860104" cy="461665"/>
          </a:xfrm>
          <a:prstGeom prst="rect">
            <a:avLst/>
          </a:prstGeom>
          <a:noFill/>
        </p:spPr>
        <p:txBody>
          <a:bodyPr wrap="square" rtlCol="0">
            <a:spAutoFit/>
          </a:bodyPr>
          <a:lstStyle/>
          <a:p>
            <a:r>
              <a:rPr lang="da-DK" sz="2400" dirty="0">
                <a:latin typeface="Tw Cen MT" panose="020B0602020104020603" pitchFamily="34" charset="0"/>
              </a:rPr>
              <a:t>Brug </a:t>
            </a:r>
            <a:r>
              <a:rPr lang="da-DK" sz="2400" dirty="0" smtClean="0">
                <a:latin typeface="Tw Cen MT" panose="020B0602020104020603" pitchFamily="34" charset="0"/>
              </a:rPr>
              <a:t>din regionale koordinator</a:t>
            </a:r>
            <a:endParaRPr lang="da-DK" sz="2400" dirty="0">
              <a:latin typeface="Tw Cen MT" panose="020B0602020104020603" pitchFamily="34" charset="0"/>
            </a:endParaRPr>
          </a:p>
        </p:txBody>
      </p:sp>
      <p:sp>
        <p:nvSpPr>
          <p:cNvPr id="5" name="Tekstfelt 4">
            <a:extLst>
              <a:ext uri="{FF2B5EF4-FFF2-40B4-BE49-F238E27FC236}">
                <a16:creationId xmlns:a16="http://schemas.microsoft.com/office/drawing/2014/main" id="{6DF36029-F24A-4EC1-8174-A0FF6B5F8606}"/>
              </a:ext>
            </a:extLst>
          </p:cNvPr>
          <p:cNvSpPr txBox="1"/>
          <p:nvPr/>
        </p:nvSpPr>
        <p:spPr>
          <a:xfrm>
            <a:off x="8985448"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9</a:t>
            </a:r>
          </a:p>
        </p:txBody>
      </p:sp>
      <p:sp>
        <p:nvSpPr>
          <p:cNvPr id="2" name="Tekstfelt 1">
            <a:extLst>
              <a:ext uri="{FF2B5EF4-FFF2-40B4-BE49-F238E27FC236}">
                <a16:creationId xmlns:a16="http://schemas.microsoft.com/office/drawing/2014/main" id="{B4AE90B4-80A1-4032-8C35-A110DE42761B}"/>
              </a:ext>
            </a:extLst>
          </p:cNvPr>
          <p:cNvSpPr txBox="1"/>
          <p:nvPr/>
        </p:nvSpPr>
        <p:spPr>
          <a:xfrm>
            <a:off x="344488" y="1268760"/>
            <a:ext cx="4176464" cy="2954655"/>
          </a:xfrm>
          <a:prstGeom prst="rect">
            <a:avLst/>
          </a:prstGeom>
          <a:noFill/>
        </p:spPr>
        <p:txBody>
          <a:bodyPr wrap="square" rtlCol="0">
            <a:spAutoFit/>
          </a:bodyPr>
          <a:lstStyle/>
          <a:p>
            <a:pPr>
              <a:spcAft>
                <a:spcPts val="600"/>
              </a:spcAft>
            </a:pPr>
            <a:r>
              <a:rPr lang="da-DK" dirty="0" smtClean="0">
                <a:latin typeface="Tw Cen MT" panose="020B0602020104020603" pitchFamily="34" charset="0"/>
                <a:ea typeface="Verdana" panose="020B0604030504040204" pitchFamily="34" charset="0"/>
              </a:rPr>
              <a:t>Regional koordinator </a:t>
            </a:r>
            <a:r>
              <a:rPr lang="da-DK" dirty="0">
                <a:latin typeface="Tw Cen MT" panose="020B0602020104020603" pitchFamily="34" charset="0"/>
                <a:ea typeface="Verdana" panose="020B0604030504040204" pitchFamily="34" charset="0"/>
              </a:rPr>
              <a:t>støtter </a:t>
            </a:r>
            <a:r>
              <a:rPr lang="da-DK" dirty="0" smtClean="0">
                <a:latin typeface="Tw Cen MT" panose="020B0602020104020603" pitchFamily="34" charset="0"/>
                <a:ea typeface="Verdana" panose="020B0604030504040204" pitchFamily="34" charset="0"/>
              </a:rPr>
              <a:t>op</a:t>
            </a:r>
          </a:p>
          <a:p>
            <a:r>
              <a:rPr lang="da-DK" sz="1000" dirty="0">
                <a:latin typeface="Verdana" panose="020B0604030504040204" pitchFamily="34" charset="0"/>
                <a:ea typeface="Verdana" panose="020B0604030504040204" pitchFamily="34" charset="0"/>
              </a:rPr>
              <a:t>Hver region </a:t>
            </a:r>
            <a:r>
              <a:rPr lang="da-DK" sz="1000" dirty="0" smtClean="0">
                <a:latin typeface="Verdana" panose="020B0604030504040204" pitchFamily="34" charset="0"/>
                <a:ea typeface="Verdana" panose="020B0604030504040204" pitchFamily="34" charset="0"/>
              </a:rPr>
              <a:t>en har regional koordinator for LUP Psykiatri, </a:t>
            </a:r>
            <a:r>
              <a:rPr lang="da-DK" sz="1000" dirty="0">
                <a:latin typeface="Verdana" panose="020B0604030504040204" pitchFamily="34" charset="0"/>
                <a:ea typeface="Verdana" panose="020B0604030504040204" pitchFamily="34" charset="0"/>
              </a:rPr>
              <a:t>der kender </a:t>
            </a:r>
            <a:r>
              <a:rPr lang="da-DK" sz="1000" dirty="0" smtClean="0">
                <a:latin typeface="Verdana" panose="020B0604030504040204" pitchFamily="34" charset="0"/>
                <a:ea typeface="Verdana" panose="020B0604030504040204" pitchFamily="34" charset="0"/>
              </a:rPr>
              <a:t>LUP-konceptet</a:t>
            </a:r>
            <a:r>
              <a:rPr lang="da-DK" sz="1000" dirty="0">
                <a:latin typeface="Verdana" panose="020B0604030504040204" pitchFamily="34" charset="0"/>
                <a:ea typeface="Verdana" panose="020B0604030504040204" pitchFamily="34" charset="0"/>
              </a:rPr>
              <a:t>. </a:t>
            </a:r>
            <a:r>
              <a:rPr lang="da-DK" sz="1000" dirty="0" smtClean="0">
                <a:latin typeface="Verdana" panose="020B0604030504040204" pitchFamily="34" charset="0"/>
                <a:ea typeface="Verdana" panose="020B0604030504040204" pitchFamily="34" charset="0"/>
              </a:rPr>
              <a:t>Den regionale koordinator for LUP Psykiatri får en vigtig rolle i de løbende målinger. Det er nemlig dem, der støtter afdelingerne i at vælge lokale spørgsmål og i at arbejde med de månedlige resultater. </a:t>
            </a:r>
            <a:endParaRPr lang="da-DK" sz="1000" dirty="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pPr>
              <a:spcAft>
                <a:spcPts val="600"/>
              </a:spcAft>
            </a:pPr>
            <a:r>
              <a:rPr lang="da-DK" dirty="0" smtClean="0">
                <a:latin typeface="Tw Cen MT" panose="020B0602020104020603" pitchFamily="34" charset="0"/>
                <a:ea typeface="Verdana" panose="020B0604030504040204" pitchFamily="34" charset="0"/>
              </a:rPr>
              <a:t>LUP-tovholder eller lokale kvalitetskonsulent</a:t>
            </a:r>
            <a:endParaRPr lang="da-DK" dirty="0">
              <a:latin typeface="Tw Cen MT" panose="020B0602020104020603"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Det er forskelligt fra region til </a:t>
            </a:r>
            <a:r>
              <a:rPr lang="da-DK" sz="1000" dirty="0" smtClean="0">
                <a:latin typeface="Verdana" panose="020B0604030504040204" pitchFamily="34" charset="0"/>
                <a:ea typeface="Verdana" panose="020B0604030504040204" pitchFamily="34" charset="0"/>
              </a:rPr>
              <a:t>region, </a:t>
            </a:r>
            <a:r>
              <a:rPr lang="da-DK" sz="1000" dirty="0">
                <a:latin typeface="Verdana" panose="020B0604030504040204" pitchFamily="34" charset="0"/>
                <a:ea typeface="Verdana" panose="020B0604030504040204" pitchFamily="34" charset="0"/>
              </a:rPr>
              <a:t>hvordan de lokale kvalitetskonsulenter støtter afdelingernes arbejde med </a:t>
            </a:r>
            <a:r>
              <a:rPr lang="da-DK" sz="1000" dirty="0" smtClean="0">
                <a:latin typeface="Verdana" panose="020B0604030504040204" pitchFamily="34" charset="0"/>
                <a:ea typeface="Verdana" panose="020B0604030504040204" pitchFamily="34" charset="0"/>
              </a:rPr>
              <a:t>LUP, men hver afdeling har en LUP-tovholder. </a:t>
            </a:r>
            <a:endParaRPr lang="da-DK" sz="1000" dirty="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Spørg </a:t>
            </a:r>
            <a:r>
              <a:rPr lang="da-DK" sz="1000" dirty="0" smtClean="0">
                <a:latin typeface="Verdana" panose="020B0604030504040204" pitchFamily="34" charset="0"/>
                <a:ea typeface="Verdana" panose="020B0604030504040204" pitchFamily="34" charset="0"/>
              </a:rPr>
              <a:t>din regionale koordinator, </a:t>
            </a:r>
            <a:r>
              <a:rPr lang="da-DK" sz="1000" dirty="0">
                <a:latin typeface="Verdana" panose="020B0604030504040204" pitchFamily="34" charset="0"/>
                <a:ea typeface="Verdana" panose="020B0604030504040204" pitchFamily="34" charset="0"/>
              </a:rPr>
              <a:t>hvordan jeres lokale </a:t>
            </a:r>
            <a:r>
              <a:rPr lang="da-DK" sz="1000" dirty="0" smtClean="0">
                <a:latin typeface="Verdana" panose="020B0604030504040204" pitchFamily="34" charset="0"/>
                <a:ea typeface="Verdana" panose="020B0604030504040204" pitchFamily="34" charset="0"/>
              </a:rPr>
              <a:t>kvalitetsorganisation </a:t>
            </a:r>
            <a:r>
              <a:rPr lang="da-DK" sz="1000" dirty="0">
                <a:latin typeface="Verdana" panose="020B0604030504040204" pitchFamily="34" charset="0"/>
                <a:ea typeface="Verdana" panose="020B0604030504040204" pitchFamily="34" charset="0"/>
              </a:rPr>
              <a:t>kan støtte op om jeres arbejde med at forbedre patienternes oplevelser.</a:t>
            </a:r>
          </a:p>
          <a:p>
            <a:endParaRPr lang="da-DK" sz="1000" dirty="0">
              <a:latin typeface="Verdana" panose="020B0604030504040204" pitchFamily="34" charset="0"/>
              <a:ea typeface="Verdana" panose="020B0604030504040204" pitchFamily="34" charset="0"/>
            </a:endParaRPr>
          </a:p>
        </p:txBody>
      </p:sp>
      <p:sp>
        <p:nvSpPr>
          <p:cNvPr id="6" name="Rektangel 5">
            <a:extLst>
              <a:ext uri="{FF2B5EF4-FFF2-40B4-BE49-F238E27FC236}">
                <a16:creationId xmlns:a16="http://schemas.microsoft.com/office/drawing/2014/main" id="{ADFD0191-236D-4D90-915F-3B5FBE3C0201}"/>
              </a:ext>
            </a:extLst>
          </p:cNvPr>
          <p:cNvSpPr/>
          <p:nvPr/>
        </p:nvSpPr>
        <p:spPr>
          <a:xfrm>
            <a:off x="4664968" y="946824"/>
            <a:ext cx="5025008" cy="5658088"/>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66671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ktangel 45">
            <a:extLst>
              <a:ext uri="{FF2B5EF4-FFF2-40B4-BE49-F238E27FC236}">
                <a16:creationId xmlns:a16="http://schemas.microsoft.com/office/drawing/2014/main" id="{6233221F-4909-477C-A5C7-94ED6B6BC4F2}"/>
              </a:ext>
            </a:extLst>
          </p:cNvPr>
          <p:cNvSpPr/>
          <p:nvPr/>
        </p:nvSpPr>
        <p:spPr>
          <a:xfrm>
            <a:off x="4880992" y="937155"/>
            <a:ext cx="5025008" cy="5677498"/>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48" name="Tekstboks 47"/>
          <p:cNvSpPr txBox="1"/>
          <p:nvPr/>
        </p:nvSpPr>
        <p:spPr>
          <a:xfrm>
            <a:off x="272480" y="343812"/>
            <a:ext cx="8352928" cy="461665"/>
          </a:xfrm>
          <a:prstGeom prst="rect">
            <a:avLst/>
          </a:prstGeom>
          <a:noFill/>
        </p:spPr>
        <p:txBody>
          <a:bodyPr wrap="square" rtlCol="0">
            <a:spAutoFit/>
          </a:bodyPr>
          <a:lstStyle/>
          <a:p>
            <a:r>
              <a:rPr lang="da-DK" sz="2400" dirty="0" smtClean="0">
                <a:latin typeface="Tw Cen MT" panose="020B0602020104020603" pitchFamily="34" charset="0"/>
              </a:rPr>
              <a:t>Motiver patienten til at svare </a:t>
            </a:r>
            <a:endParaRPr lang="da-DK" dirty="0">
              <a:solidFill>
                <a:srgbClr val="C00000"/>
              </a:solidFill>
              <a:latin typeface="Tw Cen MT" panose="020B0602020104020603" pitchFamily="34" charset="0"/>
            </a:endParaRPr>
          </a:p>
        </p:txBody>
      </p:sp>
      <p:sp>
        <p:nvSpPr>
          <p:cNvPr id="3" name="Tekstfelt 2">
            <a:extLst>
              <a:ext uri="{FF2B5EF4-FFF2-40B4-BE49-F238E27FC236}">
                <a16:creationId xmlns:a16="http://schemas.microsoft.com/office/drawing/2014/main" id="{061D5716-F507-4458-AD22-0871D15DE755}"/>
              </a:ext>
            </a:extLst>
          </p:cNvPr>
          <p:cNvSpPr txBox="1"/>
          <p:nvPr/>
        </p:nvSpPr>
        <p:spPr>
          <a:xfrm>
            <a:off x="272480" y="1145950"/>
            <a:ext cx="4176464" cy="2939266"/>
          </a:xfrm>
          <a:prstGeom prst="rect">
            <a:avLst/>
          </a:prstGeom>
          <a:noFill/>
        </p:spPr>
        <p:txBody>
          <a:bodyPr wrap="square" rtlCol="0">
            <a:spAutoFit/>
          </a:bodyPr>
          <a:lstStyle/>
          <a:p>
            <a:pPr>
              <a:spcAft>
                <a:spcPts val="600"/>
              </a:spcAft>
            </a:pPr>
            <a:r>
              <a:rPr lang="da-DK" dirty="0" smtClean="0">
                <a:latin typeface="Tw Cen MT" panose="020B0602020104020603" pitchFamily="34" charset="0"/>
                <a:ea typeface="Verdana" panose="020B0604030504040204" pitchFamily="34" charset="0"/>
              </a:rPr>
              <a:t>Fortæl patienten om LUP</a:t>
            </a:r>
            <a:endParaRPr lang="da-DK" sz="1200" b="1" dirty="0">
              <a:latin typeface="Verdana" panose="020B0604030504040204" pitchFamily="34" charset="0"/>
              <a:ea typeface="Verdana" panose="020B0604030504040204" pitchFamily="34" charset="0"/>
            </a:endParaRPr>
          </a:p>
          <a:p>
            <a:r>
              <a:rPr lang="da-DK" sz="1000" dirty="0" smtClean="0">
                <a:latin typeface="Verdana" panose="020B0604030504040204" pitchFamily="34" charset="0"/>
                <a:ea typeface="Verdana" panose="020B0604030504040204" pitchFamily="34" charset="0"/>
              </a:rPr>
              <a:t>Personalet kan motivere og opfordre patienten til at svare ved at fortælle om formålet med undersøgelsen, at de kan blive udvalgt til at modtage et spørgeskema med digital post og hvor lang tid det tager at svare. </a:t>
            </a:r>
          </a:p>
          <a:p>
            <a:endParaRPr lang="da-DK" sz="1000" dirty="0">
              <a:latin typeface="Verdana" panose="020B0604030504040204" pitchFamily="34" charset="0"/>
              <a:ea typeface="Verdana" panose="020B0604030504040204" pitchFamily="34" charset="0"/>
            </a:endParaRPr>
          </a:p>
          <a:p>
            <a:r>
              <a:rPr lang="da-DK" sz="1000" dirty="0" smtClean="0">
                <a:latin typeface="Verdana" panose="020B0604030504040204" pitchFamily="34" charset="0"/>
                <a:ea typeface="Verdana" panose="020B0604030504040204" pitchFamily="34" charset="0"/>
              </a:rPr>
              <a:t>Der bliver desuden lavet en indsats for at motivere patienterne ved, at afsnittet kan modtage plakater, postkort, tekst til infoskærme m.m., som kan understøtte personalets indsats med at motivere patienten.  </a:t>
            </a:r>
            <a:endParaRPr lang="da-DK" sz="1000" dirty="0">
              <a:latin typeface="Verdana" panose="020B0604030504040204" pitchFamily="34" charset="0"/>
              <a:ea typeface="Verdana" panose="020B0604030504040204" pitchFamily="34" charset="0"/>
            </a:endParaRPr>
          </a:p>
          <a:p>
            <a:endParaRPr lang="da-DK" sz="1000" dirty="0" smtClean="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endParaRPr lang="da-DK" sz="1000" dirty="0" smtClean="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endParaRPr lang="da-DK" sz="1000" dirty="0" smtClean="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endParaRPr lang="da-DK" sz="1200" dirty="0">
              <a:latin typeface="Verdana" panose="020B0604030504040204" pitchFamily="34" charset="0"/>
              <a:ea typeface="Verdana" panose="020B0604030504040204" pitchFamily="34" charset="0"/>
            </a:endParaRPr>
          </a:p>
        </p:txBody>
      </p:sp>
      <p:sp>
        <p:nvSpPr>
          <p:cNvPr id="5" name="Tekstfelt 4">
            <a:extLst>
              <a:ext uri="{FF2B5EF4-FFF2-40B4-BE49-F238E27FC236}">
                <a16:creationId xmlns:a16="http://schemas.microsoft.com/office/drawing/2014/main" id="{FC3F8346-1A72-452A-9FAC-2FC3239B9A5B}"/>
              </a:ext>
            </a:extLst>
          </p:cNvPr>
          <p:cNvSpPr txBox="1"/>
          <p:nvPr/>
        </p:nvSpPr>
        <p:spPr>
          <a:xfrm>
            <a:off x="9042823" y="6586218"/>
            <a:ext cx="577402"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a:t>
            </a:r>
            <a:r>
              <a:rPr lang="da-DK" sz="800" dirty="0" smtClean="0">
                <a:solidFill>
                  <a:schemeClr val="bg1"/>
                </a:solidFill>
                <a:latin typeface="Verdana" panose="020B0604030504040204" pitchFamily="34" charset="0"/>
                <a:ea typeface="Verdana" panose="020B0604030504040204" pitchFamily="34" charset="0"/>
              </a:rPr>
              <a:t>10</a:t>
            </a:r>
            <a:endParaRPr lang="da-DK" sz="800" dirty="0">
              <a:solidFill>
                <a:schemeClr val="bg1"/>
              </a:solidFill>
              <a:latin typeface="Verdana" panose="020B0604030504040204" pitchFamily="34" charset="0"/>
              <a:ea typeface="Verdana" panose="020B0604030504040204" pitchFamily="34" charset="0"/>
            </a:endParaRPr>
          </a:p>
        </p:txBody>
      </p:sp>
      <p:sp>
        <p:nvSpPr>
          <p:cNvPr id="73" name="Rektangel 72">
            <a:extLst>
              <a:ext uri="{FF2B5EF4-FFF2-40B4-BE49-F238E27FC236}">
                <a16:creationId xmlns:a16="http://schemas.microsoft.com/office/drawing/2014/main" id="{F8A1B898-60CC-4D42-AC0F-8446AC635548}"/>
              </a:ext>
            </a:extLst>
          </p:cNvPr>
          <p:cNvSpPr/>
          <p:nvPr/>
        </p:nvSpPr>
        <p:spPr>
          <a:xfrm>
            <a:off x="7191881" y="5288139"/>
            <a:ext cx="2180310" cy="24131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00">
              <a:latin typeface="Tw Cen MT" panose="020B0602020104020603" pitchFamily="34" charset="0"/>
            </a:endParaRPr>
          </a:p>
        </p:txBody>
      </p:sp>
      <p:sp>
        <p:nvSpPr>
          <p:cNvPr id="15" name="Tekstfelt 14">
            <a:extLst>
              <a:ext uri="{FF2B5EF4-FFF2-40B4-BE49-F238E27FC236}">
                <a16:creationId xmlns:a16="http://schemas.microsoft.com/office/drawing/2014/main" id="{E7F9AB4C-5A43-49E2-B0D1-76B5AFE4A317}"/>
              </a:ext>
            </a:extLst>
          </p:cNvPr>
          <p:cNvSpPr txBox="1"/>
          <p:nvPr/>
        </p:nvSpPr>
        <p:spPr>
          <a:xfrm>
            <a:off x="5817096" y="1215173"/>
            <a:ext cx="3275856" cy="2446824"/>
          </a:xfrm>
          <a:prstGeom prst="rect">
            <a:avLst/>
          </a:prstGeom>
          <a:noFill/>
          <a:ln>
            <a:noFill/>
          </a:ln>
        </p:spPr>
        <p:txBody>
          <a:bodyPr wrap="square" rtlCol="0">
            <a:spAutoFit/>
          </a:bodyPr>
          <a:lstStyle/>
          <a:p>
            <a:pPr>
              <a:spcAft>
                <a:spcPts val="600"/>
              </a:spcAft>
            </a:pPr>
            <a:r>
              <a:rPr lang="da-DK" b="1" dirty="0">
                <a:latin typeface="Tw Cen MT" panose="020B0602020104020603" pitchFamily="34" charset="0"/>
                <a:ea typeface="Verdana" panose="020B0604030504040204" pitchFamily="34" charset="0"/>
              </a:rPr>
              <a:t>Vil I gøre jeres patienter opmærksom på LUP?</a:t>
            </a:r>
          </a:p>
          <a:p>
            <a:r>
              <a:rPr lang="da-DK" sz="1000" dirty="0">
                <a:latin typeface="Verdana" panose="020B0604030504040204" pitchFamily="34" charset="0"/>
                <a:ea typeface="Verdana" panose="020B0604030504040204" pitchFamily="34" charset="0"/>
              </a:rPr>
              <a:t>I kan få </a:t>
            </a:r>
            <a:r>
              <a:rPr lang="da-DK" sz="1000" dirty="0" smtClean="0">
                <a:latin typeface="Verdana" panose="020B0604030504040204" pitchFamily="34" charset="0"/>
                <a:ea typeface="Verdana" panose="020B0604030504040204" pitchFamily="34" charset="0"/>
              </a:rPr>
              <a:t>plakater </a:t>
            </a:r>
            <a:r>
              <a:rPr lang="da-DK" sz="1000" dirty="0">
                <a:latin typeface="Verdana" panose="020B0604030504040204" pitchFamily="34" charset="0"/>
                <a:ea typeface="Verdana" panose="020B0604030504040204" pitchFamily="34" charset="0"/>
              </a:rPr>
              <a:t>om </a:t>
            </a:r>
            <a:r>
              <a:rPr lang="da-DK" sz="1000" dirty="0" smtClean="0">
                <a:latin typeface="Verdana" panose="020B0604030504040204" pitchFamily="34" charset="0"/>
                <a:ea typeface="Verdana" panose="020B0604030504040204" pitchFamily="34" charset="0"/>
              </a:rPr>
              <a:t>LUP Psykiatri </a:t>
            </a:r>
            <a:r>
              <a:rPr lang="da-DK" sz="1000" dirty="0">
                <a:latin typeface="Verdana" panose="020B0604030504040204" pitchFamily="34" charset="0"/>
                <a:ea typeface="Verdana" panose="020B0604030504040204" pitchFamily="34" charset="0"/>
              </a:rPr>
              <a:t>til at hænge op i jeres </a:t>
            </a:r>
            <a:r>
              <a:rPr lang="da-DK" sz="1000" dirty="0" smtClean="0">
                <a:latin typeface="Verdana" panose="020B0604030504040204" pitchFamily="34" charset="0"/>
                <a:ea typeface="Verdana" panose="020B0604030504040204" pitchFamily="34" charset="0"/>
              </a:rPr>
              <a:t>afsnit </a:t>
            </a:r>
            <a:r>
              <a:rPr lang="da-DK" sz="1000" dirty="0">
                <a:latin typeface="Verdana" panose="020B0604030504040204" pitchFamily="34" charset="0"/>
                <a:ea typeface="Verdana" panose="020B0604030504040204" pitchFamily="34" charset="0"/>
              </a:rPr>
              <a:t>eller på jeres hospital. </a:t>
            </a:r>
            <a:r>
              <a:rPr lang="da-DK" sz="1000" dirty="0" smtClean="0">
                <a:latin typeface="Verdana" panose="020B0604030504040204" pitchFamily="34" charset="0"/>
                <a:ea typeface="Verdana" panose="020B0604030504040204" pitchFamily="34" charset="0"/>
              </a:rPr>
              <a:t>Samtidig kan I få postkort til at ligge fremme. Det </a:t>
            </a:r>
            <a:r>
              <a:rPr lang="da-DK" sz="1000" dirty="0">
                <a:latin typeface="Verdana" panose="020B0604030504040204" pitchFamily="34" charset="0"/>
                <a:ea typeface="Verdana" panose="020B0604030504040204" pitchFamily="34" charset="0"/>
              </a:rPr>
              <a:t>kan motivere jeres patienter til at svare og hjælpe jer med at få flere data på patienternes oplevelser. </a:t>
            </a:r>
          </a:p>
          <a:p>
            <a:endParaRPr lang="da-DK" sz="1000" dirty="0">
              <a:latin typeface="Verdana" panose="020B0604030504040204" pitchFamily="34" charset="0"/>
              <a:ea typeface="Verdana" panose="020B0604030504040204" pitchFamily="34" charset="0"/>
            </a:endParaRPr>
          </a:p>
          <a:p>
            <a:pPr>
              <a:spcAft>
                <a:spcPts val="600"/>
              </a:spcAft>
            </a:pPr>
            <a:r>
              <a:rPr lang="da-DK" sz="1400" b="1" dirty="0" smtClean="0">
                <a:latin typeface="Tw Cen MT" panose="020B0602020104020603" pitchFamily="34" charset="0"/>
                <a:ea typeface="Verdana" panose="020B0604030504040204" pitchFamily="34" charset="0"/>
              </a:rPr>
              <a:t>Hvis </a:t>
            </a:r>
            <a:r>
              <a:rPr lang="da-DK" sz="1400" b="1" dirty="0">
                <a:latin typeface="Tw Cen MT" panose="020B0602020104020603" pitchFamily="34" charset="0"/>
                <a:ea typeface="Verdana" panose="020B0604030504040204" pitchFamily="34" charset="0"/>
              </a:rPr>
              <a:t>du vil have </a:t>
            </a:r>
            <a:r>
              <a:rPr lang="da-DK" sz="1400" b="1" dirty="0" smtClean="0">
                <a:latin typeface="Tw Cen MT" panose="020B0602020104020603" pitchFamily="34" charset="0"/>
                <a:ea typeface="Verdana" panose="020B0604030504040204" pitchFamily="34" charset="0"/>
              </a:rPr>
              <a:t>LUP-plakater og postkort </a:t>
            </a:r>
            <a:r>
              <a:rPr lang="da-DK" sz="1400" b="1" dirty="0">
                <a:latin typeface="Tw Cen MT" panose="020B0602020104020603" pitchFamily="34" charset="0"/>
                <a:ea typeface="Verdana" panose="020B0604030504040204" pitchFamily="34" charset="0"/>
              </a:rPr>
              <a:t>tilsendt, så </a:t>
            </a:r>
            <a:r>
              <a:rPr lang="da-DK" sz="1400" b="1" dirty="0" smtClean="0">
                <a:latin typeface="Tw Cen MT" panose="020B0602020104020603" pitchFamily="34" charset="0"/>
                <a:ea typeface="Verdana" panose="020B0604030504040204" pitchFamily="34" charset="0"/>
              </a:rPr>
              <a:t>skriv til din regionale koordinator.</a:t>
            </a:r>
            <a:endParaRPr lang="da-DK" sz="1200" b="1" dirty="0">
              <a:latin typeface="Tw Cen MT" panose="020B0602020104020603" pitchFamily="34" charset="0"/>
              <a:ea typeface="Verdana" panose="020B0604030504040204" pitchFamily="34" charset="0"/>
            </a:endParaRPr>
          </a:p>
        </p:txBody>
      </p:sp>
      <p:pic>
        <p:nvPicPr>
          <p:cNvPr id="2" name="Billede 1"/>
          <p:cNvPicPr>
            <a:picLocks noChangeAspect="1"/>
          </p:cNvPicPr>
          <p:nvPr/>
        </p:nvPicPr>
        <p:blipFill>
          <a:blip r:embed="rId3"/>
          <a:stretch>
            <a:fillRect/>
          </a:stretch>
        </p:blipFill>
        <p:spPr>
          <a:xfrm>
            <a:off x="6531607" y="3661997"/>
            <a:ext cx="2021793" cy="2850964"/>
          </a:xfrm>
          <a:prstGeom prst="rect">
            <a:avLst/>
          </a:prstGeom>
        </p:spPr>
      </p:pic>
    </p:spTree>
    <p:extLst>
      <p:ext uri="{BB962C8B-B14F-4D97-AF65-F5344CB8AC3E}">
        <p14:creationId xmlns:p14="http://schemas.microsoft.com/office/powerpoint/2010/main" val="2969933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272480" y="343812"/>
            <a:ext cx="6120680" cy="461665"/>
          </a:xfrm>
          <a:prstGeom prst="rect">
            <a:avLst/>
          </a:prstGeom>
          <a:noFill/>
        </p:spPr>
        <p:txBody>
          <a:bodyPr wrap="square" rtlCol="0">
            <a:spAutoFit/>
          </a:bodyPr>
          <a:lstStyle/>
          <a:p>
            <a:r>
              <a:rPr lang="da-DK" sz="2400" dirty="0">
                <a:latin typeface="Tw Cen MT" panose="020B0602020104020603" pitchFamily="34" charset="0"/>
              </a:rPr>
              <a:t>Vil du vide mere eller har du spørgsmål?</a:t>
            </a:r>
          </a:p>
        </p:txBody>
      </p:sp>
      <p:grpSp>
        <p:nvGrpSpPr>
          <p:cNvPr id="4" name="Gruppe 3">
            <a:extLst>
              <a:ext uri="{FF2B5EF4-FFF2-40B4-BE49-F238E27FC236}">
                <a16:creationId xmlns:a16="http://schemas.microsoft.com/office/drawing/2014/main" id="{BEAC517F-A817-4D7A-9D22-5AD8F7EEC255}"/>
              </a:ext>
            </a:extLst>
          </p:cNvPr>
          <p:cNvGrpSpPr/>
          <p:nvPr/>
        </p:nvGrpSpPr>
        <p:grpSpPr>
          <a:xfrm>
            <a:off x="0" y="1988840"/>
            <a:ext cx="9993560" cy="3456383"/>
            <a:chOff x="-381000" y="1340768"/>
            <a:chExt cx="9993560" cy="3381101"/>
          </a:xfrm>
        </p:grpSpPr>
        <p:sp>
          <p:nvSpPr>
            <p:cNvPr id="3" name="Rektangel 2">
              <a:extLst>
                <a:ext uri="{FF2B5EF4-FFF2-40B4-BE49-F238E27FC236}">
                  <a16:creationId xmlns:a16="http://schemas.microsoft.com/office/drawing/2014/main" id="{4F51A953-6EB2-41B3-A73A-18C57F94C782}"/>
                </a:ext>
              </a:extLst>
            </p:cNvPr>
            <p:cNvSpPr/>
            <p:nvPr/>
          </p:nvSpPr>
          <p:spPr>
            <a:xfrm>
              <a:off x="-381000" y="1340768"/>
              <a:ext cx="9993560" cy="3381101"/>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ekstfelt 1">
              <a:extLst>
                <a:ext uri="{FF2B5EF4-FFF2-40B4-BE49-F238E27FC236}">
                  <a16:creationId xmlns:a16="http://schemas.microsoft.com/office/drawing/2014/main" id="{8B25DF3E-3821-4FF2-AEF2-DFF45CA205D7}"/>
                </a:ext>
              </a:extLst>
            </p:cNvPr>
            <p:cNvSpPr txBox="1"/>
            <p:nvPr/>
          </p:nvSpPr>
          <p:spPr>
            <a:xfrm>
              <a:off x="251520" y="1670608"/>
              <a:ext cx="8892480" cy="2559121"/>
            </a:xfrm>
            <a:prstGeom prst="rect">
              <a:avLst/>
            </a:prstGeom>
            <a:noFill/>
          </p:spPr>
          <p:txBody>
            <a:bodyPr wrap="square" rtlCol="0">
              <a:spAutoFit/>
            </a:bodyPr>
            <a:lstStyle/>
            <a:p>
              <a:endParaRPr lang="da-DK" sz="2000" dirty="0">
                <a:latin typeface="Verdana" panose="020B0604030504040204" pitchFamily="34" charset="0"/>
                <a:ea typeface="Verdana" panose="020B0604030504040204" pitchFamily="34" charset="0"/>
              </a:endParaRPr>
            </a:p>
            <a:p>
              <a:pPr marL="358775"/>
              <a:r>
                <a:rPr lang="da-DK" dirty="0" smtClean="0">
                  <a:latin typeface="Tw Cen MT" panose="020B0602020104020603" pitchFamily="34" charset="0"/>
                  <a:ea typeface="Verdana" panose="020B0604030504040204" pitchFamily="34" charset="0"/>
                  <a:cs typeface="Verdana" panose="020B0604030504040204" pitchFamily="34" charset="0"/>
                </a:rPr>
                <a:t>Du </a:t>
              </a:r>
              <a:r>
                <a:rPr lang="da-DK" dirty="0">
                  <a:latin typeface="Tw Cen MT" panose="020B0602020104020603" pitchFamily="34" charset="0"/>
                  <a:ea typeface="Verdana" panose="020B0604030504040204" pitchFamily="34" charset="0"/>
                  <a:cs typeface="Verdana" panose="020B0604030504040204" pitchFamily="34" charset="0"/>
                </a:rPr>
                <a:t>kan også læse om </a:t>
              </a:r>
              <a:r>
                <a:rPr lang="da-DK" dirty="0" smtClean="0">
                  <a:latin typeface="Tw Cen MT" panose="020B0602020104020603" pitchFamily="34" charset="0"/>
                  <a:ea typeface="Verdana" panose="020B0604030504040204" pitchFamily="34" charset="0"/>
                  <a:cs typeface="Verdana" panose="020B0604030504040204" pitchFamily="34" charset="0"/>
                </a:rPr>
                <a:t>de månedlige målinger i LUP Psykiatri </a:t>
              </a:r>
              <a:r>
                <a:rPr lang="da-DK" dirty="0">
                  <a:latin typeface="Tw Cen MT" panose="020B0602020104020603" pitchFamily="34" charset="0"/>
                  <a:ea typeface="Verdana" panose="020B0604030504040204" pitchFamily="34" charset="0"/>
                  <a:cs typeface="Verdana" panose="020B0604030504040204" pitchFamily="34" charset="0"/>
                </a:rPr>
                <a:t>og finde mere materiale på: </a:t>
              </a:r>
              <a:endParaRPr lang="da-DK" dirty="0">
                <a:latin typeface="Tw Cen MT" panose="020B0602020104020603" pitchFamily="34" charset="0"/>
                <a:ea typeface="Verdana" panose="020B0604030504040204" pitchFamily="34" charset="0"/>
              </a:endParaRPr>
            </a:p>
            <a:p>
              <a:endParaRPr lang="da-DK" dirty="0">
                <a:latin typeface="Tw Cen MT" panose="020B0602020104020603" pitchFamily="34" charset="0"/>
                <a:ea typeface="Verdana" panose="020B0604030504040204" pitchFamily="34" charset="0"/>
              </a:endParaRPr>
            </a:p>
            <a:p>
              <a:pPr marL="358775"/>
              <a:endParaRPr lang="da-DK" b="1" dirty="0" smtClean="0">
                <a:solidFill>
                  <a:srgbClr val="C00000"/>
                </a:solidFill>
                <a:latin typeface="Tw Cen MT" panose="020B0602020104020603" pitchFamily="34" charset="0"/>
                <a:ea typeface="Verdana" panose="020B0604030504040204" pitchFamily="34" charset="0"/>
              </a:endParaRPr>
            </a:p>
            <a:p>
              <a:pPr marL="358775"/>
              <a:r>
                <a:rPr lang="da-DK" b="1" dirty="0" smtClean="0">
                  <a:solidFill>
                    <a:srgbClr val="C00000"/>
                  </a:solidFill>
                  <a:latin typeface="Tw Cen MT" panose="020B0602020104020603" pitchFamily="34" charset="0"/>
                  <a:ea typeface="Verdana" panose="020B0604030504040204" pitchFamily="34" charset="0"/>
                </a:rPr>
                <a:t>https</a:t>
              </a:r>
              <a:r>
                <a:rPr lang="da-DK" b="1" dirty="0">
                  <a:solidFill>
                    <a:srgbClr val="C00000"/>
                  </a:solidFill>
                  <a:latin typeface="Tw Cen MT" panose="020B0602020104020603" pitchFamily="34" charset="0"/>
                  <a:ea typeface="Verdana" panose="020B0604030504040204" pitchFamily="34" charset="0"/>
                </a:rPr>
                <a:t>://www.defactum.dk/om-DEFACTUM/projektsite/lup-psykiatri/maanedlig-maaling/</a:t>
              </a:r>
              <a:endParaRPr lang="da-DK" b="1" dirty="0">
                <a:solidFill>
                  <a:srgbClr val="C00000"/>
                </a:solidFill>
                <a:latin typeface="Tw Cen MT" panose="020B0602020104020603" pitchFamily="34" charset="0"/>
                <a:ea typeface="Verdana" panose="020B0604030504040204" pitchFamily="34" charset="0"/>
              </a:endParaRPr>
            </a:p>
            <a:p>
              <a:endParaRPr lang="da-DK" sz="1200" dirty="0">
                <a:latin typeface="Verdana" panose="020B0604030504040204" pitchFamily="34" charset="0"/>
                <a:ea typeface="Verdana" panose="020B0604030504040204" pitchFamily="34" charset="0"/>
              </a:endParaRPr>
            </a:p>
            <a:p>
              <a:endParaRPr lang="da-DK" sz="1200" dirty="0" smtClean="0">
                <a:latin typeface="Verdana" panose="020B0604030504040204" pitchFamily="34" charset="0"/>
                <a:ea typeface="Verdana" panose="020B0604030504040204" pitchFamily="34" charset="0"/>
              </a:endParaRPr>
            </a:p>
            <a:p>
              <a:endParaRPr lang="da-DK" sz="1200" dirty="0">
                <a:latin typeface="Verdana" panose="020B0604030504040204" pitchFamily="34" charset="0"/>
                <a:ea typeface="Verdana" panose="020B0604030504040204" pitchFamily="34" charset="0"/>
              </a:endParaRPr>
            </a:p>
            <a:p>
              <a:pPr marL="358775">
                <a:spcAft>
                  <a:spcPts val="600"/>
                </a:spcAft>
              </a:pPr>
              <a:r>
                <a:rPr lang="da-DK" dirty="0" smtClean="0">
                  <a:latin typeface="Tw Cen MT" panose="020B0602020104020603" pitchFamily="34" charset="0"/>
                  <a:ea typeface="Verdana" panose="020B0604030504040204" pitchFamily="34" charset="0"/>
                </a:rPr>
                <a:t>Hvis </a:t>
              </a:r>
              <a:r>
                <a:rPr lang="da-DK" dirty="0">
                  <a:latin typeface="Tw Cen MT" panose="020B0602020104020603" pitchFamily="34" charset="0"/>
                  <a:ea typeface="Verdana" panose="020B0604030504040204" pitchFamily="34" charset="0"/>
                </a:rPr>
                <a:t>du har spørgsmål til </a:t>
              </a:r>
              <a:r>
                <a:rPr lang="da-DK" dirty="0" smtClean="0">
                  <a:latin typeface="Tw Cen MT" panose="020B0602020104020603" pitchFamily="34" charset="0"/>
                  <a:ea typeface="Verdana" panose="020B0604030504040204" pitchFamily="34" charset="0"/>
                </a:rPr>
                <a:t>pilotafprøvningen eller generelt til de månedlige målinger, </a:t>
              </a:r>
              <a:r>
                <a:rPr lang="da-DK" dirty="0">
                  <a:latin typeface="Tw Cen MT" panose="020B0602020104020603" pitchFamily="34" charset="0"/>
                  <a:ea typeface="Verdana" panose="020B0604030504040204" pitchFamily="34" charset="0"/>
                </a:rPr>
                <a:t>så skriv </a:t>
              </a:r>
              <a:r>
                <a:rPr lang="da-DK" dirty="0" smtClean="0">
                  <a:latin typeface="Tw Cen MT" panose="020B0602020104020603" pitchFamily="34" charset="0"/>
                  <a:ea typeface="Verdana" panose="020B0604030504040204" pitchFamily="34" charset="0"/>
                </a:rPr>
                <a:t>til </a:t>
              </a:r>
              <a:r>
                <a:rPr lang="da-DK" b="1" dirty="0" smtClean="0">
                  <a:latin typeface="Tw Cen MT" panose="020B0602020104020603" pitchFamily="34" charset="0"/>
                  <a:ea typeface="Verdana" panose="020B0604030504040204" pitchFamily="34" charset="0"/>
                </a:rPr>
                <a:t>Simone Witzel, simwit@rm.dk</a:t>
              </a:r>
              <a:endParaRPr lang="da-DK" b="1" dirty="0">
                <a:highlight>
                  <a:srgbClr val="FFFF00"/>
                </a:highlight>
                <a:latin typeface="Tw Cen MT" panose="020B0602020104020603" pitchFamily="34" charset="0"/>
                <a:ea typeface="Verdana" panose="020B0604030504040204" pitchFamily="34" charset="0"/>
              </a:endParaRPr>
            </a:p>
          </p:txBody>
        </p:sp>
      </p:grpSp>
      <p:sp>
        <p:nvSpPr>
          <p:cNvPr id="5" name="Tekstfelt 4">
            <a:extLst>
              <a:ext uri="{FF2B5EF4-FFF2-40B4-BE49-F238E27FC236}">
                <a16:creationId xmlns:a16="http://schemas.microsoft.com/office/drawing/2014/main" id="{15AB4063-4BDC-4D3F-A3A4-24874766253F}"/>
              </a:ext>
            </a:extLst>
          </p:cNvPr>
          <p:cNvSpPr txBox="1"/>
          <p:nvPr/>
        </p:nvSpPr>
        <p:spPr>
          <a:xfrm>
            <a:off x="8985448" y="6586218"/>
            <a:ext cx="577402"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a:t>
            </a:r>
            <a:r>
              <a:rPr lang="da-DK" sz="800" dirty="0" smtClean="0">
                <a:solidFill>
                  <a:schemeClr val="bg1"/>
                </a:solidFill>
                <a:latin typeface="Verdana" panose="020B0604030504040204" pitchFamily="34" charset="0"/>
                <a:ea typeface="Verdana" panose="020B0604030504040204" pitchFamily="34" charset="0"/>
              </a:rPr>
              <a:t>11</a:t>
            </a:r>
            <a:endParaRPr lang="da-DK" sz="8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9449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969903" y="277778"/>
            <a:ext cx="4860104" cy="630942"/>
          </a:xfrm>
          <a:prstGeom prst="rect">
            <a:avLst/>
          </a:prstGeom>
          <a:noFill/>
        </p:spPr>
        <p:txBody>
          <a:bodyPr wrap="square" rtlCol="0">
            <a:spAutoFit/>
          </a:bodyPr>
          <a:lstStyle/>
          <a:p>
            <a:r>
              <a:rPr lang="da-DK" sz="3500" b="1" dirty="0" smtClean="0">
                <a:latin typeface="Tw Cen MT" panose="020B0602020104020603" pitchFamily="34" charset="0"/>
              </a:rPr>
              <a:t>Indhold</a:t>
            </a:r>
            <a:endParaRPr lang="da-DK" sz="3500" b="1" dirty="0">
              <a:solidFill>
                <a:srgbClr val="FF0000"/>
              </a:solidFill>
              <a:latin typeface="Tw Cen MT" panose="020B0602020104020603" pitchFamily="34" charset="0"/>
            </a:endParaRPr>
          </a:p>
        </p:txBody>
      </p:sp>
      <p:sp>
        <p:nvSpPr>
          <p:cNvPr id="2" name="Tekstfelt 1">
            <a:extLst>
              <a:ext uri="{FF2B5EF4-FFF2-40B4-BE49-F238E27FC236}">
                <a16:creationId xmlns:a16="http://schemas.microsoft.com/office/drawing/2014/main" id="{1982BAC4-F61E-4D96-8C2A-AEDAC4CBD3B4}"/>
              </a:ext>
            </a:extLst>
          </p:cNvPr>
          <p:cNvSpPr txBox="1"/>
          <p:nvPr/>
        </p:nvSpPr>
        <p:spPr>
          <a:xfrm>
            <a:off x="694710" y="1340768"/>
            <a:ext cx="5914474" cy="4016484"/>
          </a:xfrm>
          <a:prstGeom prst="rect">
            <a:avLst/>
          </a:prstGeom>
          <a:noFill/>
        </p:spPr>
        <p:txBody>
          <a:bodyPr wrap="square" rtlCol="0">
            <a:spAutoFit/>
          </a:bodyPr>
          <a:lstStyle/>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Kort om </a:t>
            </a:r>
            <a:r>
              <a:rPr lang="da-DK" sz="1600" dirty="0" smtClean="0">
                <a:latin typeface="Tw Cen MT" panose="020B0602020104020603" pitchFamily="34" charset="0"/>
                <a:ea typeface="Verdana" panose="020B0604030504040204" pitchFamily="34" charset="0"/>
              </a:rPr>
              <a:t>fremtidens LUP ...……………………………………… </a:t>
            </a:r>
            <a:r>
              <a:rPr lang="da-DK" sz="1600" dirty="0" smtClean="0">
                <a:latin typeface="Tw Cen MT" panose="020B0602020104020603" pitchFamily="34" charset="0"/>
                <a:ea typeface="Verdana" panose="020B0604030504040204" pitchFamily="34" charset="0"/>
              </a:rPr>
              <a:t> </a:t>
            </a:r>
            <a:r>
              <a:rPr lang="da-DK" sz="2400" dirty="0" smtClean="0">
                <a:latin typeface="+mj-lt"/>
                <a:ea typeface="Verdana" panose="020B0604030504040204" pitchFamily="34" charset="0"/>
              </a:rPr>
              <a:t>3</a:t>
            </a:r>
            <a:endParaRPr lang="da-DK" sz="2400" dirty="0">
              <a:latin typeface="+mj-lt"/>
              <a:ea typeface="Verdana" panose="020B0604030504040204" pitchFamily="34" charset="0"/>
            </a:endParaRPr>
          </a:p>
          <a:p>
            <a:pPr>
              <a:lnSpc>
                <a:spcPts val="1800"/>
              </a:lnSpc>
            </a:pPr>
            <a:endParaRPr lang="da-DK" sz="1400"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Nationale </a:t>
            </a:r>
            <a:r>
              <a:rPr lang="da-DK" sz="1600" dirty="0" smtClean="0">
                <a:latin typeface="Tw Cen MT" panose="020B0602020104020603" pitchFamily="34" charset="0"/>
                <a:ea typeface="Verdana" panose="020B0604030504040204" pitchFamily="34" charset="0"/>
              </a:rPr>
              <a:t>nøglespørgsmål </a:t>
            </a:r>
            <a:r>
              <a:rPr lang="da-DK" sz="1600" dirty="0" smtClean="0">
                <a:latin typeface="Tw Cen MT" panose="020B0602020104020603" pitchFamily="34" charset="0"/>
                <a:ea typeface="Verdana" panose="020B0604030504040204" pitchFamily="34" charset="0"/>
              </a:rPr>
              <a:t>…....……………………………......   </a:t>
            </a:r>
            <a:r>
              <a:rPr lang="da-DK" sz="2400" dirty="0">
                <a:latin typeface="+mj-lt"/>
                <a:ea typeface="Verdana" panose="020B0604030504040204" pitchFamily="34" charset="0"/>
              </a:rPr>
              <a:t>4</a:t>
            </a:r>
            <a:endParaRPr lang="da-DK" sz="2400" dirty="0">
              <a:latin typeface="+mj-lt"/>
              <a:ea typeface="Verdana" panose="020B0604030504040204" pitchFamily="34" charset="0"/>
            </a:endParaRPr>
          </a:p>
          <a:p>
            <a:pPr marL="285750" indent="-285750">
              <a:lnSpc>
                <a:spcPts val="1800"/>
              </a:lnSpc>
              <a:buFont typeface="Tw Cen MT" panose="020B0602020104020603" pitchFamily="34" charset="0"/>
              <a:buChar char=" "/>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Mulighed for lokale </a:t>
            </a:r>
            <a:r>
              <a:rPr lang="da-DK" sz="1600" dirty="0" smtClean="0">
                <a:latin typeface="Tw Cen MT" panose="020B0602020104020603" pitchFamily="34" charset="0"/>
                <a:ea typeface="Verdana" panose="020B0604030504040204" pitchFamily="34" charset="0"/>
              </a:rPr>
              <a:t>spørgsmål </a:t>
            </a:r>
            <a:r>
              <a:rPr lang="da-DK" sz="1600" dirty="0" smtClean="0">
                <a:latin typeface="Tw Cen MT" panose="020B0602020104020603" pitchFamily="34" charset="0"/>
                <a:ea typeface="Verdana" panose="020B0604030504040204" pitchFamily="34" charset="0"/>
              </a:rPr>
              <a:t>....…………………………........   </a:t>
            </a:r>
            <a:r>
              <a:rPr lang="da-DK" sz="2400" dirty="0">
                <a:latin typeface="+mj-lt"/>
                <a:ea typeface="Verdana" panose="020B0604030504040204" pitchFamily="34" charset="0"/>
              </a:rPr>
              <a:t>6</a:t>
            </a:r>
            <a:endParaRPr lang="da-DK" sz="2400" dirty="0">
              <a:latin typeface="+mj-lt"/>
              <a:ea typeface="Verdana" panose="020B0604030504040204" pitchFamily="34" charset="0"/>
            </a:endParaRPr>
          </a:p>
          <a:p>
            <a:pPr marL="285750" indent="-285750">
              <a:lnSpc>
                <a:spcPts val="1800"/>
              </a:lnSpc>
              <a:buFont typeface="Tw Cen MT" panose="020B0602020104020603" pitchFamily="34" charset="0"/>
              <a:buChar char=" "/>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Løbende resultater i </a:t>
            </a:r>
            <a:r>
              <a:rPr lang="da-DK" sz="1600" dirty="0" smtClean="0">
                <a:latin typeface="Tw Cen MT" panose="020B0602020104020603" pitchFamily="34" charset="0"/>
                <a:ea typeface="Verdana" panose="020B0604030504040204" pitchFamily="34" charset="0"/>
              </a:rPr>
              <a:t>de månedlige målinger …….........….….....</a:t>
            </a:r>
            <a:r>
              <a:rPr lang="da-DK" sz="2400" dirty="0" smtClean="0">
                <a:latin typeface="+mj-lt"/>
                <a:ea typeface="Verdana" panose="020B0604030504040204" pitchFamily="34" charset="0"/>
              </a:rPr>
              <a:t>  </a:t>
            </a:r>
            <a:r>
              <a:rPr lang="da-DK" sz="2400" dirty="0" smtClean="0">
                <a:latin typeface="+mj-lt"/>
                <a:ea typeface="Verdana" panose="020B0604030504040204" pitchFamily="34" charset="0"/>
              </a:rPr>
              <a:t>7</a:t>
            </a:r>
            <a:endParaRPr lang="da-DK" sz="2400" dirty="0">
              <a:latin typeface="+mj-lt"/>
              <a:ea typeface="Verdana" panose="020B0604030504040204" pitchFamily="34" charset="0"/>
            </a:endParaRPr>
          </a:p>
          <a:p>
            <a:pPr marL="285750" indent="-285750">
              <a:lnSpc>
                <a:spcPts val="1800"/>
              </a:lnSpc>
              <a:buFont typeface="Tw Cen MT" panose="020B0602020104020603" pitchFamily="34" charset="0"/>
              <a:buChar char=" "/>
            </a:pPr>
            <a:endParaRPr lang="da-DK" sz="1600" dirty="0">
              <a:solidFill>
                <a:prstClr val="black"/>
              </a:solidFill>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solidFill>
                  <a:prstClr val="black"/>
                </a:solidFill>
                <a:latin typeface="Tw Cen MT" panose="020B0602020104020603" pitchFamily="34" charset="0"/>
                <a:ea typeface="Verdana" panose="020B0604030504040204" pitchFamily="34" charset="0"/>
              </a:rPr>
              <a:t>Årlig status </a:t>
            </a:r>
            <a:r>
              <a:rPr lang="da-DK" sz="1600" dirty="0" smtClean="0">
                <a:solidFill>
                  <a:prstClr val="black"/>
                </a:solidFill>
                <a:latin typeface="Tw Cen MT" panose="020B0602020104020603" pitchFamily="34" charset="0"/>
                <a:ea typeface="Verdana" panose="020B0604030504040204" pitchFamily="34" charset="0"/>
              </a:rPr>
              <a:t>i LUP Psykiatri ..…………………………………....  </a:t>
            </a:r>
            <a:r>
              <a:rPr lang="da-DK" sz="2400" dirty="0" smtClean="0">
                <a:solidFill>
                  <a:prstClr val="black"/>
                </a:solidFill>
                <a:ea typeface="Verdana" panose="020B0604030504040204" pitchFamily="34" charset="0"/>
              </a:rPr>
              <a:t> </a:t>
            </a:r>
            <a:r>
              <a:rPr lang="da-DK" sz="2400" dirty="0" smtClean="0">
                <a:solidFill>
                  <a:prstClr val="black"/>
                </a:solidFill>
                <a:ea typeface="Verdana" panose="020B0604030504040204" pitchFamily="34" charset="0"/>
              </a:rPr>
              <a:t>8</a:t>
            </a:r>
            <a:endParaRPr lang="da-DK" sz="2400" dirty="0">
              <a:latin typeface="+mj-lt"/>
              <a:ea typeface="Verdana" panose="020B0604030504040204" pitchFamily="34" charset="0"/>
            </a:endParaRPr>
          </a:p>
          <a:p>
            <a:pPr marL="285750" indent="-285750">
              <a:lnSpc>
                <a:spcPts val="1800"/>
              </a:lnSpc>
              <a:buFont typeface="Tw Cen MT" panose="020B0602020104020603" pitchFamily="34" charset="0"/>
              <a:buChar char=" "/>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Nye opgaver i </a:t>
            </a:r>
            <a:r>
              <a:rPr lang="da-DK" sz="1600" dirty="0" smtClean="0">
                <a:latin typeface="Tw Cen MT" panose="020B0602020104020603" pitchFamily="34" charset="0"/>
                <a:ea typeface="Verdana" panose="020B0604030504040204" pitchFamily="34" charset="0"/>
              </a:rPr>
              <a:t> de månedlige målinger...…….………………..    </a:t>
            </a:r>
            <a:r>
              <a:rPr lang="da-DK" sz="2400" dirty="0">
                <a:solidFill>
                  <a:prstClr val="black"/>
                </a:solidFill>
                <a:ea typeface="Verdana" panose="020B0604030504040204" pitchFamily="34" charset="0"/>
              </a:rPr>
              <a:t>9</a:t>
            </a:r>
            <a:endParaRPr lang="da-DK" sz="2400" dirty="0">
              <a:ea typeface="Verdana" panose="020B0604030504040204" pitchFamily="34" charset="0"/>
            </a:endParaRPr>
          </a:p>
          <a:p>
            <a:pPr marL="285750" indent="-285750">
              <a:lnSpc>
                <a:spcPts val="1800"/>
              </a:lnSpc>
              <a:buFont typeface="Tw Cen MT" panose="020B0602020104020603" pitchFamily="34" charset="0"/>
              <a:buChar char=" "/>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Brug din </a:t>
            </a:r>
            <a:r>
              <a:rPr lang="da-DK" sz="1600" dirty="0" smtClean="0">
                <a:latin typeface="Tw Cen MT" panose="020B0602020104020603" pitchFamily="34" charset="0"/>
                <a:ea typeface="Verdana" panose="020B0604030504040204" pitchFamily="34" charset="0"/>
              </a:rPr>
              <a:t>regionale koordinator </a:t>
            </a:r>
            <a:r>
              <a:rPr lang="da-DK" sz="1600" dirty="0" smtClean="0">
                <a:latin typeface="Tw Cen MT" panose="020B0602020104020603" pitchFamily="34" charset="0"/>
                <a:ea typeface="Verdana" panose="020B0604030504040204" pitchFamily="34" charset="0"/>
              </a:rPr>
              <a:t>………………………………. </a:t>
            </a:r>
            <a:r>
              <a:rPr lang="da-DK" sz="2400" dirty="0" smtClean="0">
                <a:solidFill>
                  <a:prstClr val="black"/>
                </a:solidFill>
                <a:ea typeface="Verdana" panose="020B0604030504040204" pitchFamily="34" charset="0"/>
              </a:rPr>
              <a:t>10</a:t>
            </a:r>
            <a:endParaRPr lang="da-DK" sz="2400" dirty="0">
              <a:ea typeface="Verdana" panose="020B0604030504040204" pitchFamily="34" charset="0"/>
            </a:endParaRPr>
          </a:p>
          <a:p>
            <a:pPr>
              <a:lnSpc>
                <a:spcPts val="1800"/>
              </a:lnSpc>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smtClean="0">
                <a:latin typeface="Tw Cen MT" panose="020B0602020104020603" pitchFamily="34" charset="0"/>
                <a:ea typeface="Verdana" panose="020B0604030504040204" pitchFamily="34" charset="0"/>
              </a:rPr>
              <a:t>Motiver patienten til at </a:t>
            </a:r>
            <a:r>
              <a:rPr lang="da-DK" sz="1600" dirty="0">
                <a:latin typeface="Tw Cen MT" panose="020B0602020104020603" pitchFamily="34" charset="0"/>
                <a:ea typeface="Verdana" panose="020B0604030504040204" pitchFamily="34" charset="0"/>
              </a:rPr>
              <a:t>svare ……………………… </a:t>
            </a:r>
            <a:r>
              <a:rPr lang="da-DK" sz="1600" dirty="0" smtClean="0">
                <a:latin typeface="Tw Cen MT" panose="020B0602020104020603" pitchFamily="34" charset="0"/>
                <a:ea typeface="Verdana" panose="020B0604030504040204" pitchFamily="34" charset="0"/>
              </a:rPr>
              <a:t>……….   </a:t>
            </a:r>
            <a:r>
              <a:rPr lang="da-DK" sz="2400" dirty="0" smtClean="0">
                <a:solidFill>
                  <a:prstClr val="black"/>
                </a:solidFill>
                <a:ea typeface="Verdana" panose="020B0604030504040204" pitchFamily="34" charset="0"/>
              </a:rPr>
              <a:t>11</a:t>
            </a:r>
            <a:endParaRPr lang="da-DK" sz="2400" dirty="0">
              <a:ea typeface="Verdana" panose="020B0604030504040204" pitchFamily="34" charset="0"/>
            </a:endParaRPr>
          </a:p>
          <a:p>
            <a:pPr>
              <a:lnSpc>
                <a:spcPts val="1800"/>
              </a:lnSpc>
            </a:pPr>
            <a:endParaRPr lang="da-DK" dirty="0">
              <a:latin typeface="Tw Cen MT" panose="020B0602020104020603" pitchFamily="34" charset="0"/>
              <a:ea typeface="Verdana" panose="020B0604030504040204" pitchFamily="34" charset="0"/>
            </a:endParaRPr>
          </a:p>
          <a:p>
            <a:pPr marL="285750" indent="-285750">
              <a:lnSpc>
                <a:spcPts val="1800"/>
              </a:lnSpc>
              <a:buFont typeface="Tw Cen MT" panose="020B0602020104020603" pitchFamily="34" charset="0"/>
              <a:buChar char=" "/>
            </a:pPr>
            <a:r>
              <a:rPr lang="da-DK" sz="1600" dirty="0">
                <a:latin typeface="Tw Cen MT" panose="020B0602020104020603" pitchFamily="34" charset="0"/>
                <a:ea typeface="Verdana" panose="020B0604030504040204" pitchFamily="34" charset="0"/>
              </a:rPr>
              <a:t>Vil du vide mere</a:t>
            </a:r>
            <a:r>
              <a:rPr lang="da-DK" sz="1600" dirty="0" smtClean="0">
                <a:latin typeface="Tw Cen MT" panose="020B0602020104020603" pitchFamily="34" charset="0"/>
                <a:ea typeface="Verdana" panose="020B0604030504040204" pitchFamily="34" charset="0"/>
              </a:rPr>
              <a:t>………………………………………….........  </a:t>
            </a:r>
            <a:r>
              <a:rPr lang="da-DK" sz="2400" dirty="0" smtClean="0">
                <a:solidFill>
                  <a:prstClr val="black"/>
                </a:solidFill>
                <a:ea typeface="Verdana" panose="020B0604030504040204" pitchFamily="34" charset="0"/>
              </a:rPr>
              <a:t>12</a:t>
            </a:r>
            <a:endParaRPr lang="da-DK" sz="2400" dirty="0">
              <a:ea typeface="Verdana" panose="020B0604030504040204" pitchFamily="34" charset="0"/>
            </a:endParaRPr>
          </a:p>
        </p:txBody>
      </p:sp>
    </p:spTree>
    <p:extLst>
      <p:ext uri="{BB962C8B-B14F-4D97-AF65-F5344CB8AC3E}">
        <p14:creationId xmlns:p14="http://schemas.microsoft.com/office/powerpoint/2010/main" val="1132140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74238" y="243827"/>
            <a:ext cx="8947093" cy="461665"/>
          </a:xfrm>
          <a:prstGeom prst="rect">
            <a:avLst/>
          </a:prstGeom>
          <a:noFill/>
        </p:spPr>
        <p:txBody>
          <a:bodyPr wrap="square" rtlCol="0">
            <a:spAutoFit/>
          </a:bodyPr>
          <a:lstStyle/>
          <a:p>
            <a:r>
              <a:rPr lang="da-DK" sz="2400" dirty="0">
                <a:latin typeface="Tw Cen MT" panose="020B0602020104020603" pitchFamily="34" charset="0"/>
              </a:rPr>
              <a:t>Kort </a:t>
            </a:r>
            <a:r>
              <a:rPr lang="da-DK" sz="2400" dirty="0" smtClean="0">
                <a:latin typeface="Tw Cen MT" panose="020B0602020104020603" pitchFamily="34" charset="0"/>
              </a:rPr>
              <a:t>om </a:t>
            </a:r>
            <a:r>
              <a:rPr lang="da-DK" sz="2400" dirty="0">
                <a:latin typeface="Tw Cen MT" panose="020B0602020104020603" pitchFamily="34" charset="0"/>
              </a:rPr>
              <a:t>LUP med </a:t>
            </a:r>
            <a:r>
              <a:rPr lang="da-DK" sz="2400" dirty="0" smtClean="0">
                <a:latin typeface="Tw Cen MT" panose="020B0602020104020603" pitchFamily="34" charset="0"/>
              </a:rPr>
              <a:t>månedlige digitale målinger i LUP Psykiatri</a:t>
            </a:r>
            <a:endParaRPr lang="da-DK" sz="2400" dirty="0">
              <a:latin typeface="Tw Cen MT" panose="020B0602020104020603" pitchFamily="34" charset="0"/>
            </a:endParaRPr>
          </a:p>
        </p:txBody>
      </p:sp>
      <p:sp>
        <p:nvSpPr>
          <p:cNvPr id="3" name="Tekstfelt 2">
            <a:extLst>
              <a:ext uri="{FF2B5EF4-FFF2-40B4-BE49-F238E27FC236}">
                <a16:creationId xmlns:a16="http://schemas.microsoft.com/office/drawing/2014/main" id="{0823CAC6-EB8D-4B11-97D3-FDA2D1DD7CA9}"/>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1</a:t>
            </a:r>
          </a:p>
        </p:txBody>
      </p:sp>
      <p:sp>
        <p:nvSpPr>
          <p:cNvPr id="2" name="Tekstfelt 1">
            <a:extLst>
              <a:ext uri="{FF2B5EF4-FFF2-40B4-BE49-F238E27FC236}">
                <a16:creationId xmlns:a16="http://schemas.microsoft.com/office/drawing/2014/main" id="{9B981242-0E7E-409D-B4C7-F25FD70875C0}"/>
              </a:ext>
            </a:extLst>
          </p:cNvPr>
          <p:cNvSpPr txBox="1"/>
          <p:nvPr/>
        </p:nvSpPr>
        <p:spPr>
          <a:xfrm>
            <a:off x="452158" y="949346"/>
            <a:ext cx="4441886" cy="1477328"/>
          </a:xfrm>
          <a:prstGeom prst="rect">
            <a:avLst/>
          </a:prstGeom>
          <a:noFill/>
        </p:spPr>
        <p:txBody>
          <a:bodyPr wrap="square" numCol="1" spcCol="108000" rtlCol="0">
            <a:spAutoFit/>
          </a:bodyPr>
          <a:lstStyle/>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LUP er under udvikling, så regioner, hospitaler og afdelinger i fremtiden får resultater </a:t>
            </a:r>
            <a:r>
              <a:rPr lang="da-DK" sz="1000" dirty="0" smtClean="0">
                <a:latin typeface="Verdana" panose="020B0604030504040204" pitchFamily="34" charset="0"/>
                <a:ea typeface="Verdana" panose="020B0604030504040204" pitchFamily="34" charset="0"/>
              </a:rPr>
              <a:t>for voksne patienters </a:t>
            </a:r>
            <a:r>
              <a:rPr lang="da-DK" sz="1000" dirty="0">
                <a:latin typeface="Verdana" panose="020B0604030504040204" pitchFamily="34" charset="0"/>
                <a:ea typeface="Verdana" panose="020B0604030504040204" pitchFamily="34" charset="0"/>
              </a:rPr>
              <a:t>oplevelser hver </a:t>
            </a:r>
            <a:r>
              <a:rPr lang="da-DK" sz="1000" dirty="0" smtClean="0">
                <a:latin typeface="Verdana" panose="020B0604030504040204" pitchFamily="34" charset="0"/>
                <a:ea typeface="Verdana" panose="020B0604030504040204" pitchFamily="34" charset="0"/>
              </a:rPr>
              <a:t>måned </a:t>
            </a:r>
            <a:r>
              <a:rPr lang="da-DK" sz="1000" dirty="0">
                <a:latin typeface="Verdana" panose="020B0604030504040204" pitchFamily="34" charset="0"/>
                <a:ea typeface="Verdana" panose="020B0604030504040204" pitchFamily="34" charset="0"/>
                <a:cs typeface="Verdana" panose="020B0604030504040204" pitchFamily="34" charset="0"/>
              </a:rPr>
              <a:t>(</a:t>
            </a:r>
            <a:r>
              <a:rPr lang="da-DK" sz="1000" dirty="0" smtClean="0">
                <a:latin typeface="Verdana" panose="020B0604030504040204" pitchFamily="34" charset="0"/>
                <a:ea typeface="Verdana" panose="020B0604030504040204" pitchFamily="34" charset="0"/>
                <a:cs typeface="Verdana" panose="020B0604030504040204" pitchFamily="34" charset="0"/>
              </a:rPr>
              <a:t>undtaget den specialiserede </a:t>
            </a:r>
            <a:r>
              <a:rPr lang="da-DK" sz="1000" dirty="0">
                <a:latin typeface="Verdana" panose="020B0604030504040204" pitchFamily="34" charset="0"/>
                <a:ea typeface="Verdana" panose="020B0604030504040204" pitchFamily="34" charset="0"/>
                <a:cs typeface="Verdana" panose="020B0604030504040204" pitchFamily="34" charset="0"/>
              </a:rPr>
              <a:t>retspsykiatri)</a:t>
            </a:r>
            <a:r>
              <a:rPr lang="da-DK" sz="1000" dirty="0" smtClean="0">
                <a:latin typeface="Verdana" panose="020B0604030504040204" pitchFamily="34" charset="0"/>
                <a:ea typeface="Verdana" panose="020B0604030504040204" pitchFamily="34" charset="0"/>
              </a:rPr>
              <a:t>. </a:t>
            </a:r>
            <a:r>
              <a:rPr lang="da-DK" sz="1000" dirty="0">
                <a:latin typeface="Verdana" panose="020B0604030504040204" pitchFamily="34" charset="0"/>
                <a:ea typeface="Verdana" panose="020B0604030504040204" pitchFamily="34" charset="0"/>
              </a:rPr>
              <a:t>Det kan du læse mere om på de næste sider</a:t>
            </a:r>
            <a:r>
              <a:rPr lang="da-DK" sz="1000" dirty="0" smtClean="0">
                <a:latin typeface="Verdana" panose="020B0604030504040204" pitchFamily="34" charset="0"/>
                <a:ea typeface="Verdana" panose="020B0604030504040204" pitchFamily="34" charset="0"/>
              </a:rPr>
              <a:t>.</a:t>
            </a:r>
          </a:p>
          <a:p>
            <a:endParaRPr lang="da-DK" sz="1000" dirty="0">
              <a:latin typeface="Verdana" panose="020B0604030504040204" pitchFamily="34" charset="0"/>
              <a:ea typeface="Verdana" panose="020B0604030504040204" pitchFamily="34" charset="0"/>
            </a:endParaRPr>
          </a:p>
          <a:p>
            <a:endParaRPr lang="da-DK" sz="1000" dirty="0" smtClean="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p:txBody>
      </p:sp>
      <p:grpSp>
        <p:nvGrpSpPr>
          <p:cNvPr id="5" name="Gruppe 4">
            <a:extLst>
              <a:ext uri="{FF2B5EF4-FFF2-40B4-BE49-F238E27FC236}">
                <a16:creationId xmlns:a16="http://schemas.microsoft.com/office/drawing/2014/main" id="{E35B8070-CECD-4CD3-87BE-8BB5FAA4687D}"/>
              </a:ext>
            </a:extLst>
          </p:cNvPr>
          <p:cNvGrpSpPr/>
          <p:nvPr/>
        </p:nvGrpSpPr>
        <p:grpSpPr>
          <a:xfrm>
            <a:off x="0" y="2244418"/>
            <a:ext cx="9993560" cy="4341798"/>
            <a:chOff x="0" y="2244418"/>
            <a:chExt cx="9993560" cy="4341798"/>
          </a:xfrm>
        </p:grpSpPr>
        <p:grpSp>
          <p:nvGrpSpPr>
            <p:cNvPr id="11" name="Gruppe 10">
              <a:extLst>
                <a:ext uri="{FF2B5EF4-FFF2-40B4-BE49-F238E27FC236}">
                  <a16:creationId xmlns:a16="http://schemas.microsoft.com/office/drawing/2014/main" id="{32AA89FA-4D7D-411D-B6AF-D408019734FE}"/>
                </a:ext>
              </a:extLst>
            </p:cNvPr>
            <p:cNvGrpSpPr/>
            <p:nvPr/>
          </p:nvGrpSpPr>
          <p:grpSpPr>
            <a:xfrm>
              <a:off x="0" y="2244418"/>
              <a:ext cx="9993560" cy="4341798"/>
              <a:chOff x="-182831" y="2259529"/>
              <a:chExt cx="9699392" cy="4245392"/>
            </a:xfrm>
          </p:grpSpPr>
          <p:sp>
            <p:nvSpPr>
              <p:cNvPr id="4" name="Rektangel 3">
                <a:extLst>
                  <a:ext uri="{FF2B5EF4-FFF2-40B4-BE49-F238E27FC236}">
                    <a16:creationId xmlns:a16="http://schemas.microsoft.com/office/drawing/2014/main" id="{871AB599-AA78-4D7E-9270-2F6CD5F5B0D2}"/>
                  </a:ext>
                </a:extLst>
              </p:cNvPr>
              <p:cNvSpPr/>
              <p:nvPr/>
            </p:nvSpPr>
            <p:spPr>
              <a:xfrm>
                <a:off x="-182831" y="2259529"/>
                <a:ext cx="9699392" cy="4245392"/>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Rektangel 5">
                <a:extLst>
                  <a:ext uri="{FF2B5EF4-FFF2-40B4-BE49-F238E27FC236}">
                    <a16:creationId xmlns:a16="http://schemas.microsoft.com/office/drawing/2014/main" id="{6C89804A-E493-487A-9CF9-664A1E0F864D}"/>
                  </a:ext>
                </a:extLst>
              </p:cNvPr>
              <p:cNvSpPr/>
              <p:nvPr/>
            </p:nvSpPr>
            <p:spPr>
              <a:xfrm>
                <a:off x="201810" y="2463203"/>
                <a:ext cx="3879138" cy="1151105"/>
              </a:xfrm>
              <a:prstGeom prst="rect">
                <a:avLst/>
              </a:prstGeom>
              <a:noFill/>
            </p:spPr>
            <p:txBody>
              <a:bodyPr wrap="square" numCol="1">
                <a:spAutoFit/>
              </a:bodyPr>
              <a:lstStyle/>
              <a:p>
                <a:pPr>
                  <a:spcAft>
                    <a:spcPts val="300"/>
                  </a:spcAft>
                </a:pPr>
                <a:r>
                  <a:rPr lang="da-DK" dirty="0">
                    <a:solidFill>
                      <a:prstClr val="black"/>
                    </a:solidFill>
                    <a:latin typeface="Tw Cen MT" panose="020B0602020104020603" pitchFamily="34" charset="0"/>
                    <a:ea typeface="Verdana" panose="020B0604030504040204" pitchFamily="34" charset="0"/>
                  </a:rPr>
                  <a:t>LUP-data hver måned</a:t>
                </a:r>
              </a:p>
              <a:p>
                <a:pPr lvl="0"/>
                <a:r>
                  <a:rPr lang="da-DK" sz="1000" dirty="0">
                    <a:solidFill>
                      <a:prstClr val="black"/>
                    </a:solidFill>
                    <a:latin typeface="Verdana" panose="020B0604030504040204" pitchFamily="34" charset="0"/>
                    <a:ea typeface="Verdana" panose="020B0604030504040204" pitchFamily="34" charset="0"/>
                  </a:rPr>
                  <a:t>I </a:t>
                </a:r>
                <a:r>
                  <a:rPr lang="da-DK" sz="1000" dirty="0" smtClean="0">
                    <a:solidFill>
                      <a:prstClr val="black"/>
                    </a:solidFill>
                    <a:latin typeface="Verdana" panose="020B0604030504040204" pitchFamily="34" charset="0"/>
                    <a:ea typeface="Verdana" panose="020B0604030504040204" pitchFamily="34" charset="0"/>
                  </a:rPr>
                  <a:t>LUP </a:t>
                </a:r>
                <a:r>
                  <a:rPr lang="da-DK" sz="1000" dirty="0">
                    <a:solidFill>
                      <a:prstClr val="black"/>
                    </a:solidFill>
                    <a:latin typeface="Verdana" panose="020B0604030504040204" pitchFamily="34" charset="0"/>
                    <a:ea typeface="Verdana" panose="020B0604030504040204" pitchFamily="34" charset="0"/>
                  </a:rPr>
                  <a:t>får regioner, hospitaler og afdelinger resultater på </a:t>
                </a:r>
                <a:r>
                  <a:rPr lang="da-DK" sz="1000" dirty="0" smtClean="0">
                    <a:solidFill>
                      <a:prstClr val="black"/>
                    </a:solidFill>
                    <a:latin typeface="Verdana" panose="020B0604030504040204" pitchFamily="34" charset="0"/>
                    <a:ea typeface="Verdana" panose="020B0604030504040204" pitchFamily="34" charset="0"/>
                  </a:rPr>
                  <a:t>voksne patienters </a:t>
                </a:r>
                <a:r>
                  <a:rPr lang="da-DK" sz="1000" dirty="0">
                    <a:solidFill>
                      <a:prstClr val="black"/>
                    </a:solidFill>
                    <a:latin typeface="Verdana" panose="020B0604030504040204" pitchFamily="34" charset="0"/>
                    <a:ea typeface="Verdana" panose="020B0604030504040204" pitchFamily="34" charset="0"/>
                  </a:rPr>
                  <a:t>oplevelser hver måned i stedet for én gang årligt. Det giver løbende, tidstro data på den patientoplevede kvalitet til forbedringsarbejdet.</a:t>
                </a:r>
              </a:p>
              <a:p>
                <a:pPr lvl="0"/>
                <a:endParaRPr lang="da-DK" sz="1000" dirty="0">
                  <a:solidFill>
                    <a:prstClr val="black"/>
                  </a:solidFill>
                  <a:latin typeface="Verdana" panose="020B0604030504040204" pitchFamily="34" charset="0"/>
                  <a:ea typeface="Verdana" panose="020B0604030504040204" pitchFamily="34" charset="0"/>
                </a:endParaRPr>
              </a:p>
            </p:txBody>
          </p:sp>
          <p:sp>
            <p:nvSpPr>
              <p:cNvPr id="9" name="Rektangel 8">
                <a:extLst>
                  <a:ext uri="{FF2B5EF4-FFF2-40B4-BE49-F238E27FC236}">
                    <a16:creationId xmlns:a16="http://schemas.microsoft.com/office/drawing/2014/main" id="{C3D2E08F-BEFD-42AA-B961-6F51C2F29BA1}"/>
                  </a:ext>
                </a:extLst>
              </p:cNvPr>
              <p:cNvSpPr/>
              <p:nvPr/>
            </p:nvSpPr>
            <p:spPr>
              <a:xfrm>
                <a:off x="4632825" y="2437738"/>
                <a:ext cx="4200148" cy="2136693"/>
              </a:xfrm>
              <a:prstGeom prst="rect">
                <a:avLst/>
              </a:prstGeom>
              <a:noFill/>
            </p:spPr>
            <p:txBody>
              <a:bodyPr wrap="square" numCol="1">
                <a:spAutoFit/>
              </a:bodyPr>
              <a:lstStyle/>
              <a:p>
                <a:pPr>
                  <a:spcAft>
                    <a:spcPts val="600"/>
                  </a:spcAft>
                </a:pPr>
                <a:r>
                  <a:rPr lang="da-DK" dirty="0">
                    <a:latin typeface="Tw Cen MT" panose="020B0602020104020603" pitchFamily="34" charset="0"/>
                    <a:ea typeface="Verdana" panose="020B0604030504040204" pitchFamily="34" charset="0"/>
                  </a:rPr>
                  <a:t>Minimum ni måneder mellem spørgeskemaer</a:t>
                </a:r>
              </a:p>
              <a:p>
                <a:r>
                  <a:rPr lang="da-DK" sz="1000" dirty="0">
                    <a:latin typeface="Verdana" panose="020B0604030504040204" pitchFamily="34" charset="0"/>
                    <a:ea typeface="Verdana" panose="020B0604030504040204" pitchFamily="34" charset="0"/>
                  </a:rPr>
                  <a:t>For at patienter med mange kontakter til hospitalet ikke skal spørges for ofte friholdes patient fra at få tilsendt et spørgeskema de næste ni måneder, hvorefter patienten kan blive spurgt igen.</a:t>
                </a:r>
              </a:p>
              <a:p>
                <a:pPr>
                  <a:spcAft>
                    <a:spcPts val="300"/>
                  </a:spcAft>
                </a:pPr>
                <a:endParaRPr lang="da-DK" sz="10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Aft>
                    <a:spcPts val="300"/>
                  </a:spcAft>
                </a:pPr>
                <a:r>
                  <a:rPr lang="da-DK" dirty="0" smtClean="0">
                    <a:solidFill>
                      <a:prstClr val="black"/>
                    </a:solidFill>
                    <a:latin typeface="Tw Cen MT" panose="020B0602020104020603" pitchFamily="34" charset="0"/>
                    <a:ea typeface="Verdana" panose="020B0604030504040204" pitchFamily="34" charset="0"/>
                  </a:rPr>
                  <a:t>Fortsat årlig status på patientoplevelser</a:t>
                </a:r>
              </a:p>
              <a:p>
                <a:pPr lvl="0"/>
                <a:r>
                  <a:rPr lang="da-DK" sz="1000" dirty="0" smtClean="0">
                    <a:solidFill>
                      <a:prstClr val="black"/>
                    </a:solidFill>
                    <a:latin typeface="Verdana" panose="020B0604030504040204" pitchFamily="34" charset="0"/>
                    <a:ea typeface="Verdana" panose="020B0604030504040204" pitchFamily="34" charset="0"/>
                  </a:rPr>
                  <a:t>Også </a:t>
                </a:r>
                <a:r>
                  <a:rPr lang="da-DK" sz="1000" dirty="0">
                    <a:solidFill>
                      <a:prstClr val="black"/>
                    </a:solidFill>
                    <a:latin typeface="Verdana" panose="020B0604030504040204" pitchFamily="34" charset="0"/>
                    <a:ea typeface="Verdana" panose="020B0604030504040204" pitchFamily="34" charset="0"/>
                  </a:rPr>
                  <a:t>fremover vil LUP én gang årligt identificere forskelle og udvikling i patientoplevelser over tid – nationalt og på tværs af </a:t>
                </a:r>
                <a:r>
                  <a:rPr lang="da-DK" sz="1000" dirty="0" smtClean="0">
                    <a:solidFill>
                      <a:prstClr val="black"/>
                    </a:solidFill>
                    <a:latin typeface="Verdana" panose="020B0604030504040204" pitchFamily="34" charset="0"/>
                    <a:ea typeface="Verdana" panose="020B0604030504040204" pitchFamily="34" charset="0"/>
                  </a:rPr>
                  <a:t>regioner.</a:t>
                </a:r>
              </a:p>
              <a:p>
                <a:pPr lvl="0"/>
                <a:endParaRPr lang="da-DK" sz="1000" b="1" dirty="0">
                  <a:solidFill>
                    <a:prstClr val="black"/>
                  </a:solidFill>
                  <a:latin typeface="Verdana" panose="020B0604030504040204" pitchFamily="34" charset="0"/>
                  <a:ea typeface="Verdana" panose="020B0604030504040204" pitchFamily="34" charset="0"/>
                </a:endParaRPr>
              </a:p>
            </p:txBody>
          </p:sp>
        </p:grpSp>
        <p:sp>
          <p:nvSpPr>
            <p:cNvPr id="12" name="Rektangel 11">
              <a:extLst>
                <a:ext uri="{FF2B5EF4-FFF2-40B4-BE49-F238E27FC236}">
                  <a16:creationId xmlns:a16="http://schemas.microsoft.com/office/drawing/2014/main" id="{E1FCB09D-5647-472C-8B28-AA768E1AAA6A}"/>
                </a:ext>
              </a:extLst>
            </p:cNvPr>
            <p:cNvSpPr/>
            <p:nvPr/>
          </p:nvSpPr>
          <p:spPr>
            <a:xfrm>
              <a:off x="340456" y="3592408"/>
              <a:ext cx="4108488" cy="2846933"/>
            </a:xfrm>
            <a:prstGeom prst="rect">
              <a:avLst/>
            </a:prstGeom>
            <a:noFill/>
          </p:spPr>
          <p:txBody>
            <a:bodyPr wrap="square" numCol="1">
              <a:spAutoFit/>
            </a:bodyPr>
            <a:lstStyle/>
            <a:p>
              <a:pPr>
                <a:spcAft>
                  <a:spcPts val="600"/>
                </a:spcAft>
              </a:pPr>
              <a:r>
                <a:rPr lang="da-DK" dirty="0">
                  <a:latin typeface="Tw Cen MT" panose="020B0602020104020603" pitchFamily="34" charset="0"/>
                  <a:ea typeface="Verdana" panose="020B0604030504040204" pitchFamily="34" charset="0"/>
                </a:rPr>
                <a:t>Kortere spørgeskemaer til patienterne</a:t>
              </a:r>
            </a:p>
            <a:p>
              <a:r>
                <a:rPr lang="da-DK" sz="1000" dirty="0">
                  <a:latin typeface="Verdana" panose="020B0604030504040204" pitchFamily="34" charset="0"/>
                  <a:ea typeface="Verdana" panose="020B0604030504040204" pitchFamily="34" charset="0"/>
                </a:rPr>
                <a:t>De månedlige målinger i LUP Psykiatri har færre nationale spørgsmål, så patienterne får samlet set kortere spørgeskemaer - selv om der kommer lokale spørgsmål til.</a:t>
              </a:r>
            </a:p>
            <a:p>
              <a:pPr>
                <a:spcAft>
                  <a:spcPts val="300"/>
                </a:spcAft>
              </a:pPr>
              <a:endParaRPr lang="da-DK" sz="10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a:spcAft>
                  <a:spcPts val="300"/>
                </a:spcAft>
              </a:pPr>
              <a:r>
                <a:rPr lang="da-DK" dirty="0" smtClean="0">
                  <a:solidFill>
                    <a:prstClr val="black"/>
                  </a:solidFill>
                  <a:latin typeface="Tw Cen MT" panose="020B0602020104020603" pitchFamily="34" charset="0"/>
                  <a:ea typeface="Verdana" panose="020B0604030504040204" pitchFamily="34" charset="0"/>
                </a:rPr>
                <a:t>Mulighed </a:t>
              </a:r>
              <a:r>
                <a:rPr lang="da-DK" dirty="0">
                  <a:solidFill>
                    <a:prstClr val="black"/>
                  </a:solidFill>
                  <a:latin typeface="Tw Cen MT" panose="020B0602020104020603" pitchFamily="34" charset="0"/>
                  <a:ea typeface="Verdana" panose="020B0604030504040204" pitchFamily="34" charset="0"/>
                </a:rPr>
                <a:t>for lokale spørgsmål</a:t>
              </a:r>
            </a:p>
            <a:p>
              <a:pPr lvl="0"/>
              <a:r>
                <a:rPr lang="da-DK" sz="1000" dirty="0">
                  <a:solidFill>
                    <a:prstClr val="black"/>
                  </a:solidFill>
                  <a:latin typeface="Verdana" panose="020B0604030504040204" pitchFamily="34" charset="0"/>
                  <a:ea typeface="Verdana" panose="020B0604030504040204" pitchFamily="34" charset="0"/>
                </a:rPr>
                <a:t>R</a:t>
              </a:r>
              <a:r>
                <a:rPr lang="da-DK" sz="1000" dirty="0" smtClean="0">
                  <a:solidFill>
                    <a:prstClr val="black"/>
                  </a:solidFill>
                  <a:latin typeface="Verdana" panose="020B0604030504040204" pitchFamily="34" charset="0"/>
                  <a:ea typeface="Verdana" panose="020B0604030504040204" pitchFamily="34" charset="0"/>
                </a:rPr>
                <a:t>egioner</a:t>
              </a:r>
              <a:r>
                <a:rPr lang="da-DK" sz="1000" dirty="0">
                  <a:solidFill>
                    <a:prstClr val="black"/>
                  </a:solidFill>
                  <a:latin typeface="Verdana" panose="020B0604030504040204" pitchFamily="34" charset="0"/>
                  <a:ea typeface="Verdana" panose="020B0604030504040204" pitchFamily="34" charset="0"/>
                </a:rPr>
                <a:t>, hospitaler og afdelinger </a:t>
              </a:r>
              <a:r>
                <a:rPr lang="da-DK" sz="1000" dirty="0" smtClean="0">
                  <a:solidFill>
                    <a:prstClr val="black"/>
                  </a:solidFill>
                  <a:latin typeface="Verdana" panose="020B0604030504040204" pitchFamily="34" charset="0"/>
                  <a:ea typeface="Verdana" panose="020B0604030504040204" pitchFamily="34" charset="0"/>
                </a:rPr>
                <a:t>kan </a:t>
              </a:r>
              <a:r>
                <a:rPr lang="da-DK" sz="1000" dirty="0">
                  <a:solidFill>
                    <a:prstClr val="black"/>
                  </a:solidFill>
                  <a:latin typeface="Verdana" panose="020B0604030504040204" pitchFamily="34" charset="0"/>
                  <a:ea typeface="Verdana" panose="020B0604030504040204" pitchFamily="34" charset="0"/>
                </a:rPr>
                <a:t>vælge lokale spørgsmål, der måler på lige netop den del af patienternes oplevelser, de lokalt arbejder med at forbedre</a:t>
              </a:r>
              <a:r>
                <a:rPr lang="da-DK" sz="1000" dirty="0" smtClean="0">
                  <a:solidFill>
                    <a:prstClr val="black"/>
                  </a:solidFill>
                  <a:latin typeface="Verdana" panose="020B0604030504040204" pitchFamily="34" charset="0"/>
                  <a:ea typeface="Verdana" panose="020B0604030504040204" pitchFamily="34" charset="0"/>
                </a:rPr>
                <a:t>.</a:t>
              </a:r>
            </a:p>
            <a:p>
              <a:pPr lvl="0"/>
              <a:endParaRPr lang="da-DK" sz="1000" b="1" dirty="0">
                <a:solidFill>
                  <a:prstClr val="black"/>
                </a:solidFill>
                <a:latin typeface="Verdana" panose="020B0604030504040204" pitchFamily="34" charset="0"/>
                <a:ea typeface="Verdana" panose="020B0604030504040204" pitchFamily="34" charset="0"/>
              </a:endParaRPr>
            </a:p>
            <a:p>
              <a:pPr>
                <a:spcAft>
                  <a:spcPts val="600"/>
                </a:spcAft>
              </a:pPr>
              <a:r>
                <a:rPr lang="da-DK" dirty="0">
                  <a:latin typeface="Tw Cen MT" panose="020B0602020104020603" pitchFamily="34" charset="0"/>
                  <a:ea typeface="Verdana" panose="020B0604030504040204" pitchFamily="34" charset="0"/>
                </a:rPr>
                <a:t>Spørgeskemaer via digital post</a:t>
              </a:r>
            </a:p>
            <a:p>
              <a:r>
                <a:rPr lang="da-DK" sz="1000" dirty="0">
                  <a:latin typeface="Verdana" panose="020B0604030504040204" pitchFamily="34" charset="0"/>
                  <a:ea typeface="Verdana" panose="020B0604030504040204" pitchFamily="34" charset="0"/>
                  <a:cs typeface="Verdana" panose="020B0604030504040204" pitchFamily="34" charset="0"/>
                </a:rPr>
                <a:t>Spørgeskemaerne bliver sendt til patienterne via digital post. </a:t>
              </a:r>
            </a:p>
            <a:p>
              <a:pPr lvl="0"/>
              <a:endParaRPr lang="da-DK" sz="1000" b="1" dirty="0">
                <a:solidFill>
                  <a:prstClr val="black"/>
                </a:solidFill>
                <a:latin typeface="Verdana" panose="020B0604030504040204" pitchFamily="34" charset="0"/>
                <a:ea typeface="Verdana" panose="020B0604030504040204" pitchFamily="34" charset="0"/>
              </a:endParaRPr>
            </a:p>
          </p:txBody>
        </p:sp>
        <p:sp>
          <p:nvSpPr>
            <p:cNvPr id="13" name="Rektangel 12">
              <a:extLst>
                <a:ext uri="{FF2B5EF4-FFF2-40B4-BE49-F238E27FC236}">
                  <a16:creationId xmlns:a16="http://schemas.microsoft.com/office/drawing/2014/main" id="{956CC6F9-30F0-412B-8E92-F6B8120007D3}"/>
                </a:ext>
              </a:extLst>
            </p:cNvPr>
            <p:cNvSpPr/>
            <p:nvPr/>
          </p:nvSpPr>
          <p:spPr>
            <a:xfrm>
              <a:off x="4917022" y="4611888"/>
              <a:ext cx="4302550" cy="1177245"/>
            </a:xfrm>
            <a:prstGeom prst="rect">
              <a:avLst/>
            </a:prstGeom>
            <a:noFill/>
          </p:spPr>
          <p:txBody>
            <a:bodyPr wrap="square" numCol="1">
              <a:spAutoFit/>
            </a:bodyPr>
            <a:lstStyle/>
            <a:p>
              <a:pPr>
                <a:spcAft>
                  <a:spcPts val="300"/>
                </a:spcAft>
              </a:pPr>
              <a:r>
                <a:rPr lang="da-DK" dirty="0">
                  <a:solidFill>
                    <a:prstClr val="black"/>
                  </a:solidFill>
                  <a:latin typeface="Tw Cen MT" panose="020B0602020104020603" pitchFamily="34" charset="0"/>
                  <a:ea typeface="Verdana" panose="020B0604030504040204" pitchFamily="34" charset="0"/>
                </a:rPr>
                <a:t>O</a:t>
              </a:r>
              <a:r>
                <a:rPr lang="da-DK" dirty="0" smtClean="0">
                  <a:solidFill>
                    <a:prstClr val="black"/>
                  </a:solidFill>
                  <a:latin typeface="Tw Cen MT" panose="020B0602020104020603" pitchFamily="34" charset="0"/>
                  <a:ea typeface="Verdana" panose="020B0604030504040204" pitchFamily="34" charset="0"/>
                </a:rPr>
                <a:t>vergang </a:t>
              </a:r>
              <a:r>
                <a:rPr lang="da-DK" dirty="0">
                  <a:solidFill>
                    <a:prstClr val="black"/>
                  </a:solidFill>
                  <a:latin typeface="Tw Cen MT" panose="020B0602020104020603" pitchFamily="34" charset="0"/>
                  <a:ea typeface="Verdana" panose="020B0604030504040204" pitchFamily="34" charset="0"/>
                </a:rPr>
                <a:t>til </a:t>
              </a:r>
              <a:r>
                <a:rPr lang="da-DK" dirty="0" smtClean="0">
                  <a:solidFill>
                    <a:prstClr val="black"/>
                  </a:solidFill>
                  <a:latin typeface="Tw Cen MT" panose="020B0602020104020603" pitchFamily="34" charset="0"/>
                  <a:ea typeface="Verdana" panose="020B0604030504040204" pitchFamily="34" charset="0"/>
                </a:rPr>
                <a:t>månedlige målinger</a:t>
              </a:r>
              <a:endParaRPr lang="da-DK" dirty="0">
                <a:solidFill>
                  <a:prstClr val="black"/>
                </a:solidFill>
                <a:latin typeface="Tw Cen MT" panose="020B0602020104020603" pitchFamily="34" charset="0"/>
                <a:ea typeface="Verdana" panose="020B0604030504040204" pitchFamily="34" charset="0"/>
              </a:endParaRPr>
            </a:p>
            <a:p>
              <a:r>
                <a:rPr lang="da-DK" sz="1000" dirty="0" smtClean="0">
                  <a:solidFill>
                    <a:prstClr val="black"/>
                  </a:solidFill>
                  <a:latin typeface="Verdana" panose="020B0604030504040204" pitchFamily="34" charset="0"/>
                  <a:ea typeface="Verdana" panose="020B0604030504040204" pitchFamily="34" charset="0"/>
                </a:rPr>
                <a:t>De </a:t>
              </a:r>
              <a:r>
                <a:rPr lang="da-DK" sz="1000" dirty="0" smtClean="0">
                  <a:solidFill>
                    <a:prstClr val="black"/>
                  </a:solidFill>
                  <a:latin typeface="Verdana" panose="020B0604030504040204" pitchFamily="34" charset="0"/>
                  <a:ea typeface="Verdana" panose="020B0604030504040204" pitchFamily="34" charset="0"/>
                </a:rPr>
                <a:t>månedlige målinger </a:t>
              </a:r>
              <a:r>
                <a:rPr lang="da-DK" sz="1000" dirty="0" smtClean="0">
                  <a:solidFill>
                    <a:prstClr val="black"/>
                  </a:solidFill>
                  <a:latin typeface="Verdana" panose="020B0604030504040204" pitchFamily="34" charset="0"/>
                  <a:ea typeface="Verdana" panose="020B0604030504040204" pitchFamily="34" charset="0"/>
                </a:rPr>
                <a:t>er implementeret </a:t>
              </a:r>
              <a:r>
                <a:rPr lang="da-DK" sz="1000" dirty="0" smtClean="0">
                  <a:solidFill>
                    <a:prstClr val="black"/>
                  </a:solidFill>
                  <a:latin typeface="Verdana" panose="020B0604030504040204" pitchFamily="34" charset="0"/>
                  <a:ea typeface="Verdana" panose="020B0604030504040204" pitchFamily="34" charset="0"/>
                </a:rPr>
                <a:t>for alle afdelinger, som normalt deltager i LUP </a:t>
              </a:r>
              <a:r>
                <a:rPr lang="da-DK" sz="1000" dirty="0">
                  <a:solidFill>
                    <a:prstClr val="black"/>
                  </a:solidFill>
                  <a:latin typeface="Verdana" panose="020B0604030504040204" pitchFamily="34" charset="0"/>
                  <a:ea typeface="Verdana" panose="020B0604030504040204" pitchFamily="34" charset="0"/>
                </a:rPr>
                <a:t>Psykiatri </a:t>
              </a:r>
              <a:r>
                <a:rPr lang="da-DK" sz="1000" dirty="0" smtClean="0">
                  <a:solidFill>
                    <a:prstClr val="black"/>
                  </a:solidFill>
                  <a:latin typeface="Verdana" panose="020B0604030504040204" pitchFamily="34" charset="0"/>
                  <a:ea typeface="Verdana" panose="020B0604030504040204" pitchFamily="34" charset="0"/>
                </a:rPr>
                <a:t>fra </a:t>
              </a:r>
              <a:r>
                <a:rPr lang="da-DK" sz="1000" dirty="0">
                  <a:solidFill>
                    <a:prstClr val="black"/>
                  </a:solidFill>
                  <a:latin typeface="Verdana" panose="020B0604030504040204" pitchFamily="34" charset="0"/>
                  <a:ea typeface="Verdana" panose="020B0604030504040204" pitchFamily="34" charset="0"/>
                </a:rPr>
                <a:t>1. oktober 2022 (dvs. patienter i oktober</a:t>
              </a:r>
              <a:r>
                <a:rPr lang="da-DK" sz="1000" dirty="0" smtClean="0">
                  <a:solidFill>
                    <a:prstClr val="black"/>
                  </a:solidFill>
                  <a:latin typeface="Verdana" panose="020B0604030504040204" pitchFamily="34" charset="0"/>
                  <a:ea typeface="Verdana" panose="020B0604030504040204" pitchFamily="34" charset="0"/>
                </a:rPr>
                <a:t>). Undersøgelserne i børne- og ungdomspsykiatrien samt specialiseret retspsykiatri bliver i </a:t>
              </a:r>
              <a:r>
                <a:rPr lang="da-DK" sz="1000" dirty="0" smtClean="0">
                  <a:solidFill>
                    <a:prstClr val="black"/>
                  </a:solidFill>
                  <a:latin typeface="Verdana" panose="020B0604030504040204" pitchFamily="34" charset="0"/>
                  <a:ea typeface="Verdana" panose="020B0604030504040204" pitchFamily="34" charset="0"/>
                </a:rPr>
                <a:t>2023 </a:t>
              </a:r>
              <a:r>
                <a:rPr lang="da-DK" sz="1000" dirty="0" smtClean="0">
                  <a:solidFill>
                    <a:prstClr val="black"/>
                  </a:solidFill>
                  <a:latin typeface="Verdana" panose="020B0604030504040204" pitchFamily="34" charset="0"/>
                  <a:ea typeface="Verdana" panose="020B0604030504040204" pitchFamily="34" charset="0"/>
                </a:rPr>
                <a:t>afviklet </a:t>
              </a:r>
              <a:r>
                <a:rPr lang="da-DK" sz="1000" dirty="0">
                  <a:solidFill>
                    <a:prstClr val="black"/>
                  </a:solidFill>
                  <a:latin typeface="Verdana" panose="020B0604030504040204" pitchFamily="34" charset="0"/>
                  <a:ea typeface="Verdana" panose="020B0604030504040204" pitchFamily="34" charset="0"/>
                </a:rPr>
                <a:t>som </a:t>
              </a:r>
              <a:r>
                <a:rPr lang="da-DK" sz="1000" dirty="0" smtClean="0">
                  <a:solidFill>
                    <a:prstClr val="black"/>
                  </a:solidFill>
                  <a:latin typeface="Verdana" panose="020B0604030504040204" pitchFamily="34" charset="0"/>
                  <a:ea typeface="Verdana" panose="020B0604030504040204" pitchFamily="34" charset="0"/>
                </a:rPr>
                <a:t>normalt</a:t>
              </a:r>
              <a:r>
                <a:rPr lang="da-DK" sz="1000" dirty="0">
                  <a:solidFill>
                    <a:prstClr val="black"/>
                  </a:solidFill>
                  <a:latin typeface="Verdana" panose="020B0604030504040204" pitchFamily="34" charset="0"/>
                  <a:ea typeface="Verdana" panose="020B0604030504040204" pitchFamily="34" charset="0"/>
                </a:rPr>
                <a:t>. </a:t>
              </a:r>
            </a:p>
          </p:txBody>
        </p:sp>
      </p:grpSp>
    </p:spTree>
    <p:extLst>
      <p:ext uri="{BB962C8B-B14F-4D97-AF65-F5344CB8AC3E}">
        <p14:creationId xmlns:p14="http://schemas.microsoft.com/office/powerpoint/2010/main" val="2203503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ktangel 12">
            <a:extLst>
              <a:ext uri="{FF2B5EF4-FFF2-40B4-BE49-F238E27FC236}">
                <a16:creationId xmlns:a16="http://schemas.microsoft.com/office/drawing/2014/main" id="{83EA8FB0-F9F7-4C1B-A780-3B4FC150A82B}"/>
              </a:ext>
            </a:extLst>
          </p:cNvPr>
          <p:cNvSpPr/>
          <p:nvPr/>
        </p:nvSpPr>
        <p:spPr>
          <a:xfrm>
            <a:off x="0" y="947960"/>
            <a:ext cx="4953003" cy="5677498"/>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48" name="Tekstboks 47"/>
          <p:cNvSpPr txBox="1"/>
          <p:nvPr/>
        </p:nvSpPr>
        <p:spPr>
          <a:xfrm>
            <a:off x="272480" y="343812"/>
            <a:ext cx="4860104" cy="461665"/>
          </a:xfrm>
          <a:prstGeom prst="rect">
            <a:avLst/>
          </a:prstGeom>
          <a:noFill/>
        </p:spPr>
        <p:txBody>
          <a:bodyPr wrap="square" rtlCol="0">
            <a:spAutoFit/>
          </a:bodyPr>
          <a:lstStyle/>
          <a:p>
            <a:r>
              <a:rPr lang="da-DK" sz="2400" dirty="0">
                <a:latin typeface="Tw Cen MT" panose="020B0602020104020603" pitchFamily="34" charset="0"/>
              </a:rPr>
              <a:t>Nationale nøglespørgsmål</a:t>
            </a:r>
          </a:p>
        </p:txBody>
      </p:sp>
      <p:sp>
        <p:nvSpPr>
          <p:cNvPr id="2" name="Tekstfelt 1">
            <a:extLst>
              <a:ext uri="{FF2B5EF4-FFF2-40B4-BE49-F238E27FC236}">
                <a16:creationId xmlns:a16="http://schemas.microsoft.com/office/drawing/2014/main" id="{643B0FF6-4B6A-47AD-9785-D8CC295A08A1}"/>
              </a:ext>
            </a:extLst>
          </p:cNvPr>
          <p:cNvSpPr txBox="1"/>
          <p:nvPr/>
        </p:nvSpPr>
        <p:spPr>
          <a:xfrm>
            <a:off x="272480" y="1212359"/>
            <a:ext cx="3912747" cy="1785104"/>
          </a:xfrm>
          <a:prstGeom prst="rect">
            <a:avLst/>
          </a:prstGeom>
          <a:noFill/>
        </p:spPr>
        <p:txBody>
          <a:bodyPr wrap="square" numCol="1" rtlCol="0">
            <a:spAutoFit/>
          </a:bodyPr>
          <a:lstStyle/>
          <a:p>
            <a:pPr lvl="0"/>
            <a:r>
              <a:rPr lang="da-DK" sz="1000" dirty="0" smtClean="0">
                <a:solidFill>
                  <a:prstClr val="black"/>
                </a:solidFill>
                <a:latin typeface="Verdana" panose="020B0604030504040204" pitchFamily="34" charset="0"/>
                <a:ea typeface="Verdana" panose="020B0604030504040204" pitchFamily="34" charset="0"/>
              </a:rPr>
              <a:t>De månedlige målinger </a:t>
            </a:r>
            <a:r>
              <a:rPr lang="da-DK" sz="1000" dirty="0">
                <a:solidFill>
                  <a:prstClr val="black"/>
                </a:solidFill>
                <a:latin typeface="Verdana" panose="020B0604030504040204" pitchFamily="34" charset="0"/>
                <a:ea typeface="Verdana" panose="020B0604030504040204" pitchFamily="34" charset="0"/>
              </a:rPr>
              <a:t>indeholder </a:t>
            </a:r>
            <a:r>
              <a:rPr lang="da-DK" sz="1000" dirty="0">
                <a:latin typeface="Verdana" panose="020B0604030504040204" pitchFamily="34" charset="0"/>
                <a:ea typeface="Verdana" panose="020B0604030504040204" pitchFamily="34" charset="0"/>
              </a:rPr>
              <a:t>færre nationale spørgsmål. </a:t>
            </a:r>
          </a:p>
          <a:p>
            <a:pPr lvl="0"/>
            <a:endParaRPr lang="da-DK" sz="1000" dirty="0">
              <a:solidFill>
                <a:prstClr val="black"/>
              </a:solidFill>
              <a:latin typeface="Verdana" panose="020B0604030504040204" pitchFamily="34" charset="0"/>
              <a:ea typeface="Verdana" panose="020B0604030504040204" pitchFamily="34" charset="0"/>
            </a:endParaRPr>
          </a:p>
          <a:p>
            <a:pPr lvl="0"/>
            <a:r>
              <a:rPr lang="da-DK" sz="1000" dirty="0">
                <a:solidFill>
                  <a:prstClr val="black"/>
                </a:solidFill>
                <a:latin typeface="Verdana" panose="020B0604030504040204" pitchFamily="34" charset="0"/>
                <a:ea typeface="Verdana" panose="020B0604030504040204" pitchFamily="34" charset="0"/>
              </a:rPr>
              <a:t>Fremover er </a:t>
            </a:r>
            <a:r>
              <a:rPr lang="da-DK" sz="1000" dirty="0" smtClean="0">
                <a:solidFill>
                  <a:prstClr val="black"/>
                </a:solidFill>
                <a:latin typeface="Verdana" panose="020B0604030504040204" pitchFamily="34" charset="0"/>
                <a:ea typeface="Verdana" panose="020B0604030504040204" pitchFamily="34" charset="0"/>
              </a:rPr>
              <a:t>ti </a:t>
            </a:r>
            <a:r>
              <a:rPr lang="da-DK" sz="1000" dirty="0">
                <a:solidFill>
                  <a:prstClr val="black"/>
                </a:solidFill>
                <a:latin typeface="Verdana" panose="020B0604030504040204" pitchFamily="34" charset="0"/>
                <a:ea typeface="Verdana" panose="020B0604030504040204" pitchFamily="34" charset="0"/>
              </a:rPr>
              <a:t>nationale nøglespørgsmål fælles for alle afdelinger i hele landet. Et af spørgsmålene er et kommentarfelt. </a:t>
            </a:r>
            <a:endParaRPr lang="da-DK" sz="1000" dirty="0" smtClean="0">
              <a:solidFill>
                <a:prstClr val="black"/>
              </a:solidFill>
              <a:latin typeface="Verdana" panose="020B0604030504040204" pitchFamily="34" charset="0"/>
              <a:ea typeface="Verdana" panose="020B0604030504040204" pitchFamily="34" charset="0"/>
            </a:endParaRPr>
          </a:p>
          <a:p>
            <a:pPr lvl="0"/>
            <a:endParaRPr lang="da-DK" sz="1000" dirty="0">
              <a:solidFill>
                <a:prstClr val="black"/>
              </a:solidFill>
              <a:latin typeface="Verdana" panose="020B0604030504040204" pitchFamily="34" charset="0"/>
              <a:ea typeface="Verdana" panose="020B0604030504040204" pitchFamily="34" charset="0"/>
            </a:endParaRPr>
          </a:p>
          <a:p>
            <a:r>
              <a:rPr lang="da-DK" sz="1000" dirty="0">
                <a:solidFill>
                  <a:prstClr val="black"/>
                </a:solidFill>
                <a:latin typeface="Verdana" panose="020B0604030504040204" pitchFamily="34" charset="0"/>
                <a:ea typeface="Verdana" panose="020B0604030504040204" pitchFamily="34" charset="0"/>
              </a:rPr>
              <a:t>Syv </a:t>
            </a:r>
            <a:r>
              <a:rPr lang="da-DK" sz="1000" dirty="0" smtClean="0">
                <a:solidFill>
                  <a:prstClr val="black"/>
                </a:solidFill>
                <a:latin typeface="Verdana" panose="020B0604030504040204" pitchFamily="34" charset="0"/>
                <a:ea typeface="Verdana" panose="020B0604030504040204" pitchFamily="34" charset="0"/>
              </a:rPr>
              <a:t>af disse spørgsmål </a:t>
            </a:r>
            <a:r>
              <a:rPr lang="da-DK" sz="1000" dirty="0">
                <a:solidFill>
                  <a:prstClr val="black"/>
                </a:solidFill>
                <a:latin typeface="Verdana" panose="020B0604030504040204" pitchFamily="34" charset="0"/>
                <a:ea typeface="Verdana" panose="020B0604030504040204" pitchFamily="34" charset="0"/>
              </a:rPr>
              <a:t>er desuden ens på tværs af LUP Psykiatri, LUP Somatik og LUP Akutmodtagelse.</a:t>
            </a:r>
          </a:p>
          <a:p>
            <a:pPr lvl="0"/>
            <a:endParaRPr lang="da-DK" sz="1000" b="1" dirty="0">
              <a:solidFill>
                <a:prstClr val="black"/>
              </a:solidFill>
              <a:latin typeface="Verdana" panose="020B0604030504040204" pitchFamily="34" charset="0"/>
              <a:ea typeface="Verdana" panose="020B0604030504040204" pitchFamily="34" charset="0"/>
            </a:endParaRPr>
          </a:p>
          <a:p>
            <a:pPr lvl="0"/>
            <a:r>
              <a:rPr lang="da-DK" sz="1000" dirty="0">
                <a:solidFill>
                  <a:prstClr val="black"/>
                </a:solidFill>
                <a:latin typeface="Verdana" panose="020B0604030504040204" pitchFamily="34" charset="0"/>
                <a:ea typeface="Verdana" panose="020B0604030504040204" pitchFamily="34" charset="0"/>
              </a:rPr>
              <a:t>Se de nationale nøglespørgsmål </a:t>
            </a:r>
            <a:r>
              <a:rPr lang="da-DK" sz="1000" dirty="0" smtClean="0">
                <a:solidFill>
                  <a:prstClr val="black"/>
                </a:solidFill>
                <a:latin typeface="Verdana" panose="020B0604030504040204" pitchFamily="34" charset="0"/>
                <a:ea typeface="Verdana" panose="020B0604030504040204" pitchFamily="34" charset="0"/>
              </a:rPr>
              <a:t>på </a:t>
            </a:r>
            <a:r>
              <a:rPr lang="da-DK" sz="1000" dirty="0">
                <a:solidFill>
                  <a:prstClr val="black"/>
                </a:solidFill>
                <a:latin typeface="Verdana" panose="020B0604030504040204" pitchFamily="34" charset="0"/>
                <a:ea typeface="Verdana" panose="020B0604030504040204" pitchFamily="34" charset="0"/>
              </a:rPr>
              <a:t>næste </a:t>
            </a:r>
            <a:r>
              <a:rPr lang="da-DK" sz="1000" dirty="0" smtClean="0">
                <a:solidFill>
                  <a:prstClr val="black"/>
                </a:solidFill>
                <a:latin typeface="Verdana" panose="020B0604030504040204" pitchFamily="34" charset="0"/>
                <a:ea typeface="Verdana" panose="020B0604030504040204" pitchFamily="34" charset="0"/>
              </a:rPr>
              <a:t>side.</a:t>
            </a:r>
            <a:endParaRPr lang="da-DK" sz="1000" dirty="0">
              <a:solidFill>
                <a:prstClr val="black"/>
              </a:solidFill>
              <a:latin typeface="Verdana" panose="020B0604030504040204" pitchFamily="34" charset="0"/>
              <a:ea typeface="Verdana" panose="020B0604030504040204" pitchFamily="34" charset="0"/>
            </a:endParaRPr>
          </a:p>
        </p:txBody>
      </p:sp>
      <p:sp>
        <p:nvSpPr>
          <p:cNvPr id="5" name="Tekstfelt 4">
            <a:extLst>
              <a:ext uri="{FF2B5EF4-FFF2-40B4-BE49-F238E27FC236}">
                <a16:creationId xmlns:a16="http://schemas.microsoft.com/office/drawing/2014/main" id="{A526F5E0-661F-41C9-872E-D8F3FC04F94E}"/>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3</a:t>
            </a:r>
          </a:p>
        </p:txBody>
      </p:sp>
      <p:grpSp>
        <p:nvGrpSpPr>
          <p:cNvPr id="10" name="Gruppe 9">
            <a:extLst>
              <a:ext uri="{FF2B5EF4-FFF2-40B4-BE49-F238E27FC236}">
                <a16:creationId xmlns:a16="http://schemas.microsoft.com/office/drawing/2014/main" id="{87F42891-FF86-439D-9126-DDF074F00E54}"/>
              </a:ext>
            </a:extLst>
          </p:cNvPr>
          <p:cNvGrpSpPr/>
          <p:nvPr/>
        </p:nvGrpSpPr>
        <p:grpSpPr>
          <a:xfrm>
            <a:off x="5889104" y="929774"/>
            <a:ext cx="4016896" cy="4454475"/>
            <a:chOff x="5889104" y="1177688"/>
            <a:chExt cx="4016896" cy="4206561"/>
          </a:xfrm>
        </p:grpSpPr>
        <p:grpSp>
          <p:nvGrpSpPr>
            <p:cNvPr id="7" name="Gruppe 6">
              <a:extLst>
                <a:ext uri="{FF2B5EF4-FFF2-40B4-BE49-F238E27FC236}">
                  <a16:creationId xmlns:a16="http://schemas.microsoft.com/office/drawing/2014/main" id="{086A454F-80CF-4235-A0D6-36B9001522D4}"/>
                </a:ext>
              </a:extLst>
            </p:cNvPr>
            <p:cNvGrpSpPr/>
            <p:nvPr/>
          </p:nvGrpSpPr>
          <p:grpSpPr>
            <a:xfrm>
              <a:off x="5889104" y="1177688"/>
              <a:ext cx="4016896" cy="1793713"/>
              <a:chOff x="4764159" y="474053"/>
              <a:chExt cx="4016896" cy="1793713"/>
            </a:xfrm>
          </p:grpSpPr>
          <p:sp>
            <p:nvSpPr>
              <p:cNvPr id="6" name="Tekstfelt 5">
                <a:extLst>
                  <a:ext uri="{FF2B5EF4-FFF2-40B4-BE49-F238E27FC236}">
                    <a16:creationId xmlns:a16="http://schemas.microsoft.com/office/drawing/2014/main" id="{438BB9EF-0A2B-40EE-A103-DA8533E02E51}"/>
                  </a:ext>
                </a:extLst>
              </p:cNvPr>
              <p:cNvSpPr txBox="1"/>
              <p:nvPr/>
            </p:nvSpPr>
            <p:spPr>
              <a:xfrm>
                <a:off x="4764159" y="474053"/>
                <a:ext cx="2412704" cy="1395108"/>
              </a:xfrm>
              <a:prstGeom prst="rect">
                <a:avLst/>
              </a:prstGeom>
              <a:solidFill>
                <a:schemeClr val="bg1"/>
              </a:solidFill>
            </p:spPr>
            <p:txBody>
              <a:bodyPr wrap="square" rtlCol="0">
                <a:spAutoFit/>
              </a:bodyPr>
              <a:lstStyle/>
              <a:p>
                <a:r>
                  <a:rPr lang="da-DK" sz="9000" dirty="0">
                    <a:ln w="0"/>
                    <a:solidFill>
                      <a:srgbClr val="006837"/>
                    </a:solidFill>
                    <a:effectLst>
                      <a:outerShdw blurRad="38100" dist="25400" dir="5400000" algn="ctr" rotWithShape="0">
                        <a:srgbClr val="6E747A">
                          <a:alpha val="43000"/>
                        </a:srgbClr>
                      </a:outerShdw>
                    </a:effectLst>
                    <a:latin typeface="Tw Cen MT" panose="020B0602020104020603" pitchFamily="34" charset="0"/>
                  </a:rPr>
                  <a:t>10</a:t>
                </a:r>
              </a:p>
            </p:txBody>
          </p:sp>
          <p:sp>
            <p:nvSpPr>
              <p:cNvPr id="4" name="Tekstfelt 3">
                <a:extLst>
                  <a:ext uri="{FF2B5EF4-FFF2-40B4-BE49-F238E27FC236}">
                    <a16:creationId xmlns:a16="http://schemas.microsoft.com/office/drawing/2014/main" id="{F2B2335E-99F1-455E-B50C-61D054A63CE8}"/>
                  </a:ext>
                </a:extLst>
              </p:cNvPr>
              <p:cNvSpPr txBox="1"/>
              <p:nvPr/>
            </p:nvSpPr>
            <p:spPr>
              <a:xfrm>
                <a:off x="4983723" y="1657406"/>
                <a:ext cx="3797332" cy="610360"/>
              </a:xfrm>
              <a:prstGeom prst="rect">
                <a:avLst/>
              </a:prstGeom>
              <a:noFill/>
            </p:spPr>
            <p:txBody>
              <a:bodyPr wrap="square" rtlCol="0">
                <a:spAutoFit/>
              </a:bodyPr>
              <a:lstStyle/>
              <a:p>
                <a:r>
                  <a:rPr lang="da-DK" b="1" dirty="0">
                    <a:solidFill>
                      <a:srgbClr val="006837"/>
                    </a:solidFill>
                    <a:latin typeface="Tw Cen MT" panose="020B0602020104020603" pitchFamily="34" charset="0"/>
                  </a:rPr>
                  <a:t>Nationale nøglespørgsmål i    </a:t>
                </a:r>
              </a:p>
              <a:p>
                <a:r>
                  <a:rPr lang="da-DK" b="1" dirty="0">
                    <a:solidFill>
                      <a:srgbClr val="006837"/>
                    </a:solidFill>
                    <a:latin typeface="Tw Cen MT" panose="020B0602020104020603" pitchFamily="34" charset="0"/>
                  </a:rPr>
                  <a:t>LUP </a:t>
                </a:r>
                <a:r>
                  <a:rPr lang="da-DK" b="1" dirty="0" smtClean="0">
                    <a:solidFill>
                      <a:srgbClr val="006837"/>
                    </a:solidFill>
                    <a:latin typeface="Tw Cen MT" panose="020B0602020104020603" pitchFamily="34" charset="0"/>
                  </a:rPr>
                  <a:t>Psykiatri</a:t>
                </a:r>
                <a:endParaRPr lang="da-DK" b="1" dirty="0">
                  <a:solidFill>
                    <a:srgbClr val="006837"/>
                  </a:solidFill>
                  <a:latin typeface="Tw Cen MT" panose="020B0602020104020603" pitchFamily="34" charset="0"/>
                </a:endParaRPr>
              </a:p>
            </p:txBody>
          </p:sp>
        </p:grpSp>
        <p:grpSp>
          <p:nvGrpSpPr>
            <p:cNvPr id="9" name="Gruppe 8">
              <a:extLst>
                <a:ext uri="{FF2B5EF4-FFF2-40B4-BE49-F238E27FC236}">
                  <a16:creationId xmlns:a16="http://schemas.microsoft.com/office/drawing/2014/main" id="{71310244-E618-4E13-B03A-D65BA594E11A}"/>
                </a:ext>
              </a:extLst>
            </p:cNvPr>
            <p:cNvGrpSpPr/>
            <p:nvPr/>
          </p:nvGrpSpPr>
          <p:grpSpPr>
            <a:xfrm>
              <a:off x="5889104" y="3870628"/>
              <a:ext cx="3168352" cy="1513621"/>
              <a:chOff x="4716016" y="2700489"/>
              <a:chExt cx="3168352" cy="1513621"/>
            </a:xfrm>
          </p:grpSpPr>
          <p:sp>
            <p:nvSpPr>
              <p:cNvPr id="3" name="Tekstfelt 2">
                <a:extLst>
                  <a:ext uri="{FF2B5EF4-FFF2-40B4-BE49-F238E27FC236}">
                    <a16:creationId xmlns:a16="http://schemas.microsoft.com/office/drawing/2014/main" id="{D48B69C3-DABA-47A8-9A65-FC74662DD13C}"/>
                  </a:ext>
                </a:extLst>
              </p:cNvPr>
              <p:cNvSpPr txBox="1"/>
              <p:nvPr/>
            </p:nvSpPr>
            <p:spPr>
              <a:xfrm>
                <a:off x="4716016" y="2700489"/>
                <a:ext cx="2412704" cy="1477328"/>
              </a:xfrm>
              <a:prstGeom prst="rect">
                <a:avLst/>
              </a:prstGeom>
              <a:noFill/>
            </p:spPr>
            <p:txBody>
              <a:bodyPr wrap="square" rtlCol="0">
                <a:spAutoFit/>
              </a:bodyPr>
              <a:lstStyle/>
              <a:p>
                <a:endParaRPr lang="da-DK" sz="9000" dirty="0">
                  <a:ln w="19050">
                    <a:solidFill>
                      <a:schemeClr val="accent1"/>
                    </a:solidFill>
                  </a:ln>
                  <a:solidFill>
                    <a:schemeClr val="accent1"/>
                  </a:solidFill>
                  <a:latin typeface="Tw Cen MT" panose="020B0602020104020603" pitchFamily="34" charset="0"/>
                </a:endParaRPr>
              </a:p>
            </p:txBody>
          </p:sp>
          <p:sp>
            <p:nvSpPr>
              <p:cNvPr id="8" name="Tekstfelt 7">
                <a:extLst>
                  <a:ext uri="{FF2B5EF4-FFF2-40B4-BE49-F238E27FC236}">
                    <a16:creationId xmlns:a16="http://schemas.microsoft.com/office/drawing/2014/main" id="{AE09D08E-1FA5-4E04-B297-564A549F8044}"/>
                  </a:ext>
                </a:extLst>
              </p:cNvPr>
              <p:cNvSpPr txBox="1"/>
              <p:nvPr/>
            </p:nvSpPr>
            <p:spPr>
              <a:xfrm>
                <a:off x="4935580" y="3844778"/>
                <a:ext cx="2948788" cy="369332"/>
              </a:xfrm>
              <a:prstGeom prst="rect">
                <a:avLst/>
              </a:prstGeom>
              <a:noFill/>
            </p:spPr>
            <p:txBody>
              <a:bodyPr wrap="square" rtlCol="0">
                <a:spAutoFit/>
              </a:bodyPr>
              <a:lstStyle/>
              <a:p>
                <a:endParaRPr lang="da-DK" b="1" dirty="0">
                  <a:solidFill>
                    <a:schemeClr val="accent1"/>
                  </a:solidFill>
                  <a:latin typeface="Tw Cen MT" panose="020B0602020104020603" pitchFamily="34" charset="0"/>
                </a:endParaRPr>
              </a:p>
            </p:txBody>
          </p:sp>
        </p:grpSp>
      </p:grpSp>
    </p:spTree>
    <p:extLst>
      <p:ext uri="{BB962C8B-B14F-4D97-AF65-F5344CB8AC3E}">
        <p14:creationId xmlns:p14="http://schemas.microsoft.com/office/powerpoint/2010/main" val="3097933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272480" y="404665"/>
            <a:ext cx="7848872" cy="348813"/>
          </a:xfrm>
          <a:prstGeom prst="rect">
            <a:avLst/>
          </a:prstGeom>
          <a:noFill/>
        </p:spPr>
        <p:txBody>
          <a:bodyPr wrap="square" rtlCol="0">
            <a:spAutoFit/>
          </a:bodyPr>
          <a:lstStyle/>
          <a:p>
            <a:pPr>
              <a:lnSpc>
                <a:spcPts val="2000"/>
              </a:lnSpc>
            </a:pPr>
            <a:r>
              <a:rPr lang="da-DK" sz="2400" dirty="0">
                <a:latin typeface="Tw Cen MT" panose="020B0602020104020603" pitchFamily="34" charset="0"/>
              </a:rPr>
              <a:t>Nationale </a:t>
            </a:r>
            <a:r>
              <a:rPr lang="da-DK" sz="2400" dirty="0" smtClean="0">
                <a:latin typeface="Tw Cen MT" panose="020B0602020104020603" pitchFamily="34" charset="0"/>
              </a:rPr>
              <a:t>nøglespørgsmål </a:t>
            </a:r>
            <a:r>
              <a:rPr lang="da-DK" sz="2400" dirty="0">
                <a:latin typeface="Tw Cen MT" panose="020B0602020104020603" pitchFamily="34" charset="0"/>
              </a:rPr>
              <a:t>i</a:t>
            </a:r>
            <a:r>
              <a:rPr lang="da-DK" sz="2400" dirty="0" smtClean="0">
                <a:latin typeface="Tw Cen MT" panose="020B0602020104020603" pitchFamily="34" charset="0"/>
              </a:rPr>
              <a:t> LUP Psykiatri</a:t>
            </a:r>
            <a:r>
              <a:rPr lang="da-DK" sz="1600" dirty="0" smtClean="0">
                <a:solidFill>
                  <a:srgbClr val="FF0000"/>
                </a:solidFill>
                <a:latin typeface="Tw Cen MT" panose="020B0602020104020603" pitchFamily="34" charset="0"/>
              </a:rPr>
              <a:t> </a:t>
            </a:r>
            <a:endParaRPr lang="da-DK" sz="1600" dirty="0">
              <a:solidFill>
                <a:srgbClr val="FF0000"/>
              </a:solidFill>
              <a:latin typeface="Tw Cen MT" panose="020B0602020104020603" pitchFamily="34" charset="0"/>
            </a:endParaRPr>
          </a:p>
        </p:txBody>
      </p:sp>
      <p:sp>
        <p:nvSpPr>
          <p:cNvPr id="5" name="Tekstfelt 4">
            <a:extLst>
              <a:ext uri="{FF2B5EF4-FFF2-40B4-BE49-F238E27FC236}">
                <a16:creationId xmlns:a16="http://schemas.microsoft.com/office/drawing/2014/main" id="{2E501164-2F1B-49F2-843D-84E096F155D1}"/>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4</a:t>
            </a:r>
          </a:p>
        </p:txBody>
      </p:sp>
      <p:graphicFrame>
        <p:nvGraphicFramePr>
          <p:cNvPr id="2" name="Tabel 1"/>
          <p:cNvGraphicFramePr>
            <a:graphicFrameLocks noGrp="1"/>
          </p:cNvGraphicFramePr>
          <p:nvPr>
            <p:extLst>
              <p:ext uri="{D42A27DB-BD31-4B8C-83A1-F6EECF244321}">
                <p14:modId xmlns:p14="http://schemas.microsoft.com/office/powerpoint/2010/main" val="495117913"/>
              </p:ext>
            </p:extLst>
          </p:nvPr>
        </p:nvGraphicFramePr>
        <p:xfrm>
          <a:off x="416496" y="1000260"/>
          <a:ext cx="9001000" cy="5585958"/>
        </p:xfrm>
        <a:graphic>
          <a:graphicData uri="http://schemas.openxmlformats.org/drawingml/2006/table">
            <a:tbl>
              <a:tblPr firstRow="1" bandRow="1">
                <a:tableStyleId>{F5AB1C69-6EDB-4FF4-983F-18BD219EF322}</a:tableStyleId>
              </a:tblPr>
              <a:tblGrid>
                <a:gridCol w="2341329">
                  <a:extLst>
                    <a:ext uri="{9D8B030D-6E8A-4147-A177-3AD203B41FA5}">
                      <a16:colId xmlns:a16="http://schemas.microsoft.com/office/drawing/2014/main" val="2076070164"/>
                    </a:ext>
                  </a:extLst>
                </a:gridCol>
                <a:gridCol w="6659671">
                  <a:extLst>
                    <a:ext uri="{9D8B030D-6E8A-4147-A177-3AD203B41FA5}">
                      <a16:colId xmlns:a16="http://schemas.microsoft.com/office/drawing/2014/main" val="1085338560"/>
                    </a:ext>
                  </a:extLst>
                </a:gridCol>
              </a:tblGrid>
              <a:tr h="359493">
                <a:tc gridSpan="2">
                  <a:txBody>
                    <a:bodyPr/>
                    <a:lstStyle/>
                    <a:p>
                      <a:r>
                        <a:rPr lang="da-DK" sz="1800" dirty="0" smtClean="0">
                          <a:latin typeface="Tw Cen MT" panose="020B0602020104020603" pitchFamily="34" charset="0"/>
                        </a:rPr>
                        <a:t>Nationale nøglespørgsmål i LUP Psykiatri </a:t>
                      </a:r>
                      <a:endParaRPr lang="da-DK" dirty="0"/>
                    </a:p>
                  </a:txBody>
                  <a:tcPr>
                    <a:solidFill>
                      <a:srgbClr val="0A6938"/>
                    </a:solidFill>
                  </a:tcPr>
                </a:tc>
                <a:tc hMerge="1">
                  <a:txBody>
                    <a:bodyPr/>
                    <a:lstStyle/>
                    <a:p>
                      <a:endParaRPr lang="da-DK" dirty="0"/>
                    </a:p>
                  </a:txBody>
                  <a:tcPr>
                    <a:solidFill>
                      <a:srgbClr val="0A6938"/>
                    </a:solidFill>
                  </a:tcPr>
                </a:tc>
                <a:extLst>
                  <a:ext uri="{0D108BD9-81ED-4DB2-BD59-A6C34878D82A}">
                    <a16:rowId xmlns:a16="http://schemas.microsoft.com/office/drawing/2014/main" val="3558411782"/>
                  </a:ext>
                </a:extLst>
              </a:tr>
              <a:tr h="359493">
                <a:tc>
                  <a:txBody>
                    <a:bodyPr/>
                    <a:lstStyle/>
                    <a:p>
                      <a:r>
                        <a:rPr lang="da-DK" sz="1400" b="1" dirty="0" smtClean="0">
                          <a:solidFill>
                            <a:schemeClr val="bg1"/>
                          </a:solidFill>
                        </a:rPr>
                        <a:t>Tema</a:t>
                      </a:r>
                      <a:endParaRPr lang="da-DK" sz="1400" b="1" dirty="0">
                        <a:solidFill>
                          <a:schemeClr val="bg1"/>
                        </a:solidFill>
                      </a:endParaRPr>
                    </a:p>
                  </a:txBody>
                  <a:tcPr>
                    <a:solidFill>
                      <a:srgbClr val="799A78"/>
                    </a:solidFill>
                  </a:tcPr>
                </a:tc>
                <a:tc>
                  <a:txBody>
                    <a:bodyPr/>
                    <a:lstStyle/>
                    <a:p>
                      <a:r>
                        <a:rPr lang="da-DK" sz="1400" b="1" dirty="0" smtClean="0">
                          <a:solidFill>
                            <a:schemeClr val="bg1"/>
                          </a:solidFill>
                        </a:rPr>
                        <a:t>Spørgsmålsformulering*</a:t>
                      </a:r>
                      <a:endParaRPr lang="da-DK" sz="1400" b="1" dirty="0">
                        <a:solidFill>
                          <a:schemeClr val="bg1"/>
                        </a:solidFill>
                      </a:endParaRPr>
                    </a:p>
                  </a:txBody>
                  <a:tcPr>
                    <a:solidFill>
                      <a:srgbClr val="799A78"/>
                    </a:solidFill>
                  </a:tcPr>
                </a:tc>
                <a:extLst>
                  <a:ext uri="{0D108BD9-81ED-4DB2-BD59-A6C34878D82A}">
                    <a16:rowId xmlns:a16="http://schemas.microsoft.com/office/drawing/2014/main" val="2005816142"/>
                  </a:ext>
                </a:extLst>
              </a:tr>
              <a:tr h="413663">
                <a:tc>
                  <a:txBody>
                    <a:bodyPr/>
                    <a:lstStyle/>
                    <a:p>
                      <a:r>
                        <a:rPr lang="da-DK" sz="1100" dirty="0" smtClean="0"/>
                        <a:t>Venligt og imødekommende personale</a:t>
                      </a:r>
                      <a:endParaRPr lang="da-DK" sz="1100" dirty="0"/>
                    </a:p>
                  </a:txBody>
                  <a:tcPr/>
                </a:tc>
                <a:tc>
                  <a:txBody>
                    <a:bodyPr/>
                    <a:lstStyle/>
                    <a:p>
                      <a:r>
                        <a:rPr lang="da-DK" sz="1100" dirty="0" smtClean="0"/>
                        <a:t>Er personalet venligt og imødekommende?</a:t>
                      </a:r>
                      <a:endParaRPr lang="da-DK" sz="1100" dirty="0"/>
                    </a:p>
                  </a:txBody>
                  <a:tcPr/>
                </a:tc>
                <a:extLst>
                  <a:ext uri="{0D108BD9-81ED-4DB2-BD59-A6C34878D82A}">
                    <a16:rowId xmlns:a16="http://schemas.microsoft.com/office/drawing/2014/main" val="1783738440"/>
                  </a:ext>
                </a:extLst>
              </a:tr>
              <a:tr h="413663">
                <a:tc>
                  <a:txBody>
                    <a:bodyPr/>
                    <a:lstStyle/>
                    <a:p>
                      <a:r>
                        <a:rPr lang="da-DK" sz="1100" dirty="0" smtClean="0"/>
                        <a:t>Inddragelse af patientens sygdomsforståelse</a:t>
                      </a:r>
                      <a:endParaRPr lang="da-DK" sz="1100" dirty="0"/>
                    </a:p>
                  </a:txBody>
                  <a:tcPr/>
                </a:tc>
                <a:tc>
                  <a:txBody>
                    <a:bodyPr/>
                    <a:lstStyle/>
                    <a:p>
                      <a:r>
                        <a:rPr lang="da-DK" sz="1100" dirty="0" smtClean="0"/>
                        <a:t>Spørger personalet</a:t>
                      </a:r>
                      <a:r>
                        <a:rPr lang="da-DK" sz="1100" baseline="0" dirty="0" smtClean="0"/>
                        <a:t> ind til din beskrivelse af din sygdom/tilstand?</a:t>
                      </a:r>
                      <a:endParaRPr lang="da-DK" sz="1100" dirty="0"/>
                    </a:p>
                  </a:txBody>
                  <a:tcPr/>
                </a:tc>
                <a:extLst>
                  <a:ext uri="{0D108BD9-81ED-4DB2-BD59-A6C34878D82A}">
                    <a16:rowId xmlns:a16="http://schemas.microsoft.com/office/drawing/2014/main" val="1328297129"/>
                  </a:ext>
                </a:extLst>
              </a:tr>
              <a:tr h="5761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100" dirty="0" smtClean="0"/>
                        <a:t>Inddragelse af patienten</a:t>
                      </a:r>
                      <a:r>
                        <a:rPr lang="da-DK" sz="1100" baseline="0" dirty="0" smtClean="0"/>
                        <a:t> i beslutninger</a:t>
                      </a:r>
                      <a:endParaRPr lang="da-DK" sz="1100" dirty="0" smtClean="0"/>
                    </a:p>
                    <a:p>
                      <a:endParaRPr lang="da-DK" sz="1100" dirty="0"/>
                    </a:p>
                  </a:txBody>
                  <a:tcPr/>
                </a:tc>
                <a:tc>
                  <a:txBody>
                    <a:bodyPr/>
                    <a:lstStyle/>
                    <a:p>
                      <a:r>
                        <a:rPr lang="da-DK" sz="1100" dirty="0" smtClean="0"/>
                        <a:t>Er du med til at træffe beslutninger om din undersøgelse/behandling</a:t>
                      </a:r>
                      <a:r>
                        <a:rPr lang="da-DK" sz="1100" baseline="0" dirty="0" smtClean="0"/>
                        <a:t> i  det omgang, du har behov for?</a:t>
                      </a:r>
                    </a:p>
                    <a:p>
                      <a:endParaRPr lang="da-DK" sz="1100" baseline="0" dirty="0" smtClean="0"/>
                    </a:p>
                    <a:p>
                      <a:r>
                        <a:rPr lang="da-DK" sz="1100" i="1" baseline="0" dirty="0" smtClean="0"/>
                        <a:t>Svar ”ikke relevant for mig”, hvis du ikke havde behov for at træffe beslutninger</a:t>
                      </a:r>
                      <a:endParaRPr lang="da-DK" sz="1100" i="1" dirty="0"/>
                    </a:p>
                  </a:txBody>
                  <a:tcPr/>
                </a:tc>
                <a:extLst>
                  <a:ext uri="{0D108BD9-81ED-4DB2-BD59-A6C34878D82A}">
                    <a16:rowId xmlns:a16="http://schemas.microsoft.com/office/drawing/2014/main" val="3978540362"/>
                  </a:ext>
                </a:extLst>
              </a:tr>
              <a:tr h="576174">
                <a:tc>
                  <a:txBody>
                    <a:bodyPr/>
                    <a:lstStyle/>
                    <a:p>
                      <a:r>
                        <a:rPr lang="da-DK" sz="1100" dirty="0" smtClean="0"/>
                        <a:t>Bestemt læge</a:t>
                      </a:r>
                      <a:r>
                        <a:rPr lang="da-DK" sz="1100" baseline="0" dirty="0" smtClean="0"/>
                        <a:t> med overordnet ansvar</a:t>
                      </a:r>
                      <a:endParaRPr lang="da-DK" sz="1100" dirty="0"/>
                    </a:p>
                  </a:txBody>
                  <a:tcPr/>
                </a:tc>
                <a:tc>
                  <a:txBody>
                    <a:bodyPr/>
                    <a:lstStyle/>
                    <a:p>
                      <a:r>
                        <a:rPr lang="da-DK" sz="1100" dirty="0" smtClean="0"/>
                        <a:t>Oplever du,</a:t>
                      </a:r>
                      <a:r>
                        <a:rPr lang="da-DK" sz="1100" baseline="0" dirty="0" smtClean="0"/>
                        <a:t> at en bestemt læge tager et overordnet ansvar for dit samlede forløb af besøg og/eller indlæggelser? </a:t>
                      </a:r>
                    </a:p>
                    <a:p>
                      <a:endParaRPr lang="da-DK" sz="1100" baseline="0" dirty="0" smtClean="0"/>
                    </a:p>
                    <a:p>
                      <a:r>
                        <a:rPr lang="da-DK" sz="1100" i="1" baseline="0" dirty="0" smtClean="0"/>
                        <a:t>Svar ”ikke relevant for mig”,  hvis dit besøg ikke er en del af et forløb</a:t>
                      </a:r>
                      <a:endParaRPr lang="da-DK" sz="1100" dirty="0"/>
                    </a:p>
                  </a:txBody>
                  <a:tcPr/>
                </a:tc>
                <a:extLst>
                  <a:ext uri="{0D108BD9-81ED-4DB2-BD59-A6C34878D82A}">
                    <a16:rowId xmlns:a16="http://schemas.microsoft.com/office/drawing/2014/main" val="2699535293"/>
                  </a:ext>
                </a:extLst>
              </a:tr>
              <a:tr h="359493">
                <a:tc>
                  <a:txBody>
                    <a:bodyPr/>
                    <a:lstStyle/>
                    <a:p>
                      <a:r>
                        <a:rPr lang="da-DK" sz="1100" dirty="0" smtClean="0"/>
                        <a:t>Tilstrækkelig information</a:t>
                      </a:r>
                      <a:endParaRPr lang="da-DK" sz="1100" dirty="0"/>
                    </a:p>
                  </a:txBody>
                  <a:tcPr/>
                </a:tc>
                <a:tc>
                  <a:txBody>
                    <a:bodyPr/>
                    <a:lstStyle/>
                    <a:p>
                      <a:r>
                        <a:rPr lang="da-DK" sz="1100" dirty="0" smtClean="0"/>
                        <a:t>Får du alle de informationer</a:t>
                      </a:r>
                      <a:r>
                        <a:rPr lang="da-DK" sz="1100" baseline="0" dirty="0" smtClean="0"/>
                        <a:t>, du har behov for?</a:t>
                      </a:r>
                      <a:endParaRPr lang="da-DK" sz="1100" dirty="0"/>
                    </a:p>
                  </a:txBody>
                  <a:tcPr/>
                </a:tc>
                <a:extLst>
                  <a:ext uri="{0D108BD9-81ED-4DB2-BD59-A6C34878D82A}">
                    <a16:rowId xmlns:a16="http://schemas.microsoft.com/office/drawing/2014/main" val="622645416"/>
                  </a:ext>
                </a:extLst>
              </a:tr>
              <a:tr h="359493">
                <a:tc>
                  <a:txBody>
                    <a:bodyPr/>
                    <a:lstStyle/>
                    <a:p>
                      <a:r>
                        <a:rPr lang="da-DK" sz="1100" dirty="0" smtClean="0"/>
                        <a:t>Tilfredshed alt i alt</a:t>
                      </a:r>
                      <a:endParaRPr lang="da-DK" sz="1100" dirty="0"/>
                    </a:p>
                  </a:txBody>
                  <a:tcPr/>
                </a:tc>
                <a:tc>
                  <a:txBody>
                    <a:bodyPr/>
                    <a:lstStyle/>
                    <a:p>
                      <a:r>
                        <a:rPr lang="da-DK" sz="1100" dirty="0" smtClean="0"/>
                        <a:t>Er du alt i alt tilfreds med dit besøg?</a:t>
                      </a:r>
                      <a:endParaRPr lang="da-DK" sz="1100" dirty="0"/>
                    </a:p>
                  </a:txBody>
                  <a:tcPr/>
                </a:tc>
                <a:extLst>
                  <a:ext uri="{0D108BD9-81ED-4DB2-BD59-A6C34878D82A}">
                    <a16:rowId xmlns:a16="http://schemas.microsoft.com/office/drawing/2014/main" val="1512205273"/>
                  </a:ext>
                </a:extLst>
              </a:tr>
              <a:tr h="576174">
                <a:tc>
                  <a:txBody>
                    <a:bodyPr/>
                    <a:lstStyle/>
                    <a:p>
                      <a:r>
                        <a:rPr lang="da-DK" sz="1100" dirty="0" smtClean="0"/>
                        <a:t>Kommentarfelt</a:t>
                      </a:r>
                      <a:endParaRPr lang="da-DK" sz="1100" dirty="0"/>
                    </a:p>
                  </a:txBody>
                  <a:tcPr/>
                </a:tc>
                <a:tc>
                  <a:txBody>
                    <a:bodyPr/>
                    <a:lstStyle/>
                    <a:p>
                      <a:r>
                        <a:rPr lang="da-DK" sz="1100" dirty="0" smtClean="0"/>
                        <a:t>Skriv venligst her, hvis du har synes &gt;&gt;afsnitsnavn&lt;&lt; kan gøre noget bedre eller gør noget særlig</a:t>
                      </a:r>
                      <a:r>
                        <a:rPr lang="da-DK" sz="1100" baseline="0" dirty="0" smtClean="0"/>
                        <a:t> godt:</a:t>
                      </a:r>
                    </a:p>
                    <a:p>
                      <a:endParaRPr lang="da-DK" sz="1100" baseline="0" dirty="0" smtClean="0"/>
                    </a:p>
                    <a:p>
                      <a:r>
                        <a:rPr lang="da-DK" sz="1100" i="1" baseline="0" dirty="0" smtClean="0"/>
                        <a:t>Undlad oplysninger, som kan ledes tilbage til dig, hvis du ikke ønsker dem videregivet</a:t>
                      </a:r>
                      <a:endParaRPr lang="da-DK" sz="1100" i="1" dirty="0"/>
                    </a:p>
                  </a:txBody>
                  <a:tcPr/>
                </a:tc>
                <a:extLst>
                  <a:ext uri="{0D108BD9-81ED-4DB2-BD59-A6C34878D82A}">
                    <a16:rowId xmlns:a16="http://schemas.microsoft.com/office/drawing/2014/main" val="3075574655"/>
                  </a:ext>
                </a:extLst>
              </a:tr>
              <a:tr h="359493">
                <a:tc>
                  <a:txBody>
                    <a:bodyPr/>
                    <a:lstStyle/>
                    <a:p>
                      <a:r>
                        <a:rPr lang="da-DK" sz="1100" dirty="0" smtClean="0"/>
                        <a:t>Tilgængelighed</a:t>
                      </a:r>
                      <a:endParaRPr lang="da-DK" sz="1100" dirty="0"/>
                    </a:p>
                  </a:txBody>
                  <a:tcPr/>
                </a:tc>
                <a:tc>
                  <a:txBody>
                    <a:bodyPr/>
                    <a:lstStyle/>
                    <a:p>
                      <a:r>
                        <a:rPr lang="da-DK" sz="1100" dirty="0" smtClean="0"/>
                        <a:t>Kan du komme</a:t>
                      </a:r>
                      <a:r>
                        <a:rPr lang="da-DK" sz="1100" baseline="0" dirty="0" smtClean="0"/>
                        <a:t> i kontakt med personalet i ambulatoriet, når du har behov for det </a:t>
                      </a:r>
                      <a:endParaRPr lang="da-DK" sz="1100" dirty="0"/>
                    </a:p>
                  </a:txBody>
                  <a:tcPr/>
                </a:tc>
                <a:extLst>
                  <a:ext uri="{0D108BD9-81ED-4DB2-BD59-A6C34878D82A}">
                    <a16:rowId xmlns:a16="http://schemas.microsoft.com/office/drawing/2014/main" val="1101680633"/>
                  </a:ext>
                </a:extLst>
              </a:tr>
              <a:tr h="359493">
                <a:tc>
                  <a:txBody>
                    <a:bodyPr/>
                    <a:lstStyle/>
                    <a:p>
                      <a:r>
                        <a:rPr lang="da-DK" sz="1100" dirty="0" smtClean="0"/>
                        <a:t>Behandlingen</a:t>
                      </a:r>
                      <a:endParaRPr lang="da-DK" sz="1100" dirty="0"/>
                    </a:p>
                  </a:txBody>
                  <a:tcPr/>
                </a:tc>
                <a:tc>
                  <a:txBody>
                    <a:bodyPr/>
                    <a:lstStyle/>
                    <a:p>
                      <a:r>
                        <a:rPr lang="da-DK" sz="1100" dirty="0" smtClean="0"/>
                        <a:t>Får du</a:t>
                      </a:r>
                      <a:r>
                        <a:rPr lang="da-DK" sz="1100" baseline="0" dirty="0" smtClean="0"/>
                        <a:t> hjælp til at håndtere dine psykiske vanskeligheder og problemer?</a:t>
                      </a:r>
                      <a:endParaRPr lang="da-DK" sz="1100" dirty="0"/>
                    </a:p>
                  </a:txBody>
                  <a:tcPr/>
                </a:tc>
                <a:extLst>
                  <a:ext uri="{0D108BD9-81ED-4DB2-BD59-A6C34878D82A}">
                    <a16:rowId xmlns:a16="http://schemas.microsoft.com/office/drawing/2014/main" val="3377587237"/>
                  </a:ext>
                </a:extLst>
              </a:tr>
              <a:tr h="413663">
                <a:tc>
                  <a:txBody>
                    <a:bodyPr/>
                    <a:lstStyle/>
                    <a:p>
                      <a:r>
                        <a:rPr lang="da-DK" sz="1100" dirty="0" err="1" smtClean="0"/>
                        <a:t>Mestring</a:t>
                      </a:r>
                      <a:endParaRPr lang="da-DK" sz="1100" dirty="0"/>
                    </a:p>
                  </a:txBody>
                  <a:tcPr/>
                </a:tc>
                <a:tc>
                  <a:txBody>
                    <a:bodyPr/>
                    <a:lstStyle/>
                    <a:p>
                      <a:r>
                        <a:rPr lang="da-DK" sz="1100" dirty="0" smtClean="0"/>
                        <a:t>Taler personalet med dig om, hvad du kan gøre for at få det bedre, hvis du bliver fx bange,</a:t>
                      </a:r>
                      <a:r>
                        <a:rPr lang="da-DK" sz="1100" baseline="0" dirty="0" smtClean="0"/>
                        <a:t> urolig eller har svært ved at sove?</a:t>
                      </a:r>
                      <a:endParaRPr lang="da-DK" sz="1100" dirty="0"/>
                    </a:p>
                  </a:txBody>
                  <a:tcPr/>
                </a:tc>
                <a:extLst>
                  <a:ext uri="{0D108BD9-81ED-4DB2-BD59-A6C34878D82A}">
                    <a16:rowId xmlns:a16="http://schemas.microsoft.com/office/drawing/2014/main" val="1522023685"/>
                  </a:ext>
                </a:extLst>
              </a:tr>
              <a:tr h="359493">
                <a:tc gridSpan="2">
                  <a:txBody>
                    <a:bodyPr/>
                    <a:lstStyle/>
                    <a:p>
                      <a:r>
                        <a:rPr lang="da-DK" sz="1100" dirty="0" smtClean="0"/>
                        <a:t>*</a:t>
                      </a:r>
                      <a:r>
                        <a:rPr lang="da-DK" sz="1100" baseline="0" dirty="0" smtClean="0"/>
                        <a:t> De viste spørgsmål stilles til patienter, der har været til ambulant besøg. Spørgsmålsformuleringerne bliver tilpasset til indlagte patienter.</a:t>
                      </a:r>
                      <a:endParaRPr lang="da-DK" sz="1100" dirty="0"/>
                    </a:p>
                  </a:txBody>
                  <a:tcPr>
                    <a:solidFill>
                      <a:schemeClr val="bg1"/>
                    </a:solidFill>
                  </a:tcPr>
                </a:tc>
                <a:tc hMerge="1">
                  <a:txBody>
                    <a:bodyPr/>
                    <a:lstStyle/>
                    <a:p>
                      <a:endParaRPr lang="da-DK" sz="1100" dirty="0"/>
                    </a:p>
                  </a:txBody>
                  <a:tcPr/>
                </a:tc>
                <a:extLst>
                  <a:ext uri="{0D108BD9-81ED-4DB2-BD59-A6C34878D82A}">
                    <a16:rowId xmlns:a16="http://schemas.microsoft.com/office/drawing/2014/main" val="2834831414"/>
                  </a:ext>
                </a:extLst>
              </a:tr>
            </a:tbl>
          </a:graphicData>
        </a:graphic>
      </p:graphicFrame>
    </p:spTree>
    <p:extLst>
      <p:ext uri="{BB962C8B-B14F-4D97-AF65-F5344CB8AC3E}">
        <p14:creationId xmlns:p14="http://schemas.microsoft.com/office/powerpoint/2010/main" val="3221947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272480" y="332656"/>
            <a:ext cx="4860104" cy="461665"/>
          </a:xfrm>
          <a:prstGeom prst="rect">
            <a:avLst/>
          </a:prstGeom>
          <a:noFill/>
        </p:spPr>
        <p:txBody>
          <a:bodyPr wrap="square" rtlCol="0">
            <a:spAutoFit/>
          </a:bodyPr>
          <a:lstStyle/>
          <a:p>
            <a:r>
              <a:rPr lang="da-DK" sz="2400" dirty="0">
                <a:latin typeface="Tw Cen MT" panose="020B0602020104020603" pitchFamily="34" charset="0"/>
              </a:rPr>
              <a:t>Mulighed for lokale spørgsmål</a:t>
            </a:r>
          </a:p>
        </p:txBody>
      </p:sp>
      <p:sp>
        <p:nvSpPr>
          <p:cNvPr id="5" name="Tekstfelt 4">
            <a:extLst>
              <a:ext uri="{FF2B5EF4-FFF2-40B4-BE49-F238E27FC236}">
                <a16:creationId xmlns:a16="http://schemas.microsoft.com/office/drawing/2014/main" id="{2E501164-2F1B-49F2-843D-84E096F155D1}"/>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a:t>
            </a:r>
            <a:r>
              <a:rPr lang="da-DK" sz="800" dirty="0" smtClean="0">
                <a:solidFill>
                  <a:schemeClr val="bg1"/>
                </a:solidFill>
                <a:latin typeface="Verdana" panose="020B0604030504040204" pitchFamily="34" charset="0"/>
                <a:ea typeface="Verdana" panose="020B0604030504040204" pitchFamily="34" charset="0"/>
              </a:rPr>
              <a:t>5</a:t>
            </a:r>
            <a:endParaRPr lang="da-DK" sz="800" dirty="0">
              <a:solidFill>
                <a:schemeClr val="bg1"/>
              </a:solidFill>
              <a:latin typeface="Verdana" panose="020B0604030504040204" pitchFamily="34" charset="0"/>
              <a:ea typeface="Verdana" panose="020B0604030504040204" pitchFamily="34" charset="0"/>
            </a:endParaRPr>
          </a:p>
        </p:txBody>
      </p:sp>
      <p:sp>
        <p:nvSpPr>
          <p:cNvPr id="8" name="Rektangel 7">
            <a:extLst>
              <a:ext uri="{FF2B5EF4-FFF2-40B4-BE49-F238E27FC236}">
                <a16:creationId xmlns:a16="http://schemas.microsoft.com/office/drawing/2014/main" id="{D9DFCCC2-81CA-48CA-88AA-9A99EC54E029}"/>
              </a:ext>
            </a:extLst>
          </p:cNvPr>
          <p:cNvSpPr/>
          <p:nvPr/>
        </p:nvSpPr>
        <p:spPr>
          <a:xfrm>
            <a:off x="0" y="939264"/>
            <a:ext cx="5385048" cy="5658088"/>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Rektangel 3">
            <a:extLst>
              <a:ext uri="{FF2B5EF4-FFF2-40B4-BE49-F238E27FC236}">
                <a16:creationId xmlns:a16="http://schemas.microsoft.com/office/drawing/2014/main" id="{1F6D7ABA-D803-48F2-B691-251060E119D3}"/>
              </a:ext>
            </a:extLst>
          </p:cNvPr>
          <p:cNvSpPr/>
          <p:nvPr/>
        </p:nvSpPr>
        <p:spPr>
          <a:xfrm>
            <a:off x="272480" y="1205314"/>
            <a:ext cx="4645204" cy="4755148"/>
          </a:xfrm>
          <a:prstGeom prst="rect">
            <a:avLst/>
          </a:prstGeom>
        </p:spPr>
        <p:txBody>
          <a:bodyPr wrap="square">
            <a:spAutoFit/>
          </a:bodyPr>
          <a:lstStyle/>
          <a:p>
            <a:pPr>
              <a:spcAft>
                <a:spcPts val="600"/>
              </a:spcAft>
            </a:pPr>
            <a:r>
              <a:rPr lang="da-DK" dirty="0" smtClean="0">
                <a:solidFill>
                  <a:prstClr val="black"/>
                </a:solidFill>
                <a:latin typeface="Tw Cen MT" panose="020B0602020104020603" pitchFamily="34" charset="0"/>
                <a:ea typeface="Verdana" panose="020B0604030504040204" pitchFamily="34" charset="0"/>
              </a:rPr>
              <a:t>Hvad </a:t>
            </a:r>
            <a:r>
              <a:rPr lang="da-DK" dirty="0">
                <a:solidFill>
                  <a:prstClr val="black"/>
                </a:solidFill>
                <a:latin typeface="Tw Cen MT" panose="020B0602020104020603" pitchFamily="34" charset="0"/>
                <a:ea typeface="Verdana" panose="020B0604030504040204" pitchFamily="34" charset="0"/>
              </a:rPr>
              <a:t>vil I gerne spørge jeres patienter om?</a:t>
            </a:r>
          </a:p>
          <a:p>
            <a:pPr lvl="0"/>
            <a:r>
              <a:rPr lang="da-DK" sz="1000" dirty="0" smtClean="0">
                <a:solidFill>
                  <a:prstClr val="black"/>
                </a:solidFill>
                <a:latin typeface="Verdana" panose="020B0604030504040204" pitchFamily="34" charset="0"/>
                <a:ea typeface="Verdana" panose="020B0604030504040204" pitchFamily="34" charset="0"/>
              </a:rPr>
              <a:t>I det nye koncept kan regioner og afdelinger </a:t>
            </a:r>
            <a:r>
              <a:rPr lang="da-DK" sz="1000" dirty="0">
                <a:solidFill>
                  <a:prstClr val="black"/>
                </a:solidFill>
                <a:latin typeface="Verdana" panose="020B0604030504040204" pitchFamily="34" charset="0"/>
                <a:ea typeface="Verdana" panose="020B0604030504040204" pitchFamily="34" charset="0"/>
              </a:rPr>
              <a:t>vælge lokale spørgsmål, der måler på lige netop den del af patienternes oplevelser, de lokalt arbejder med at forbedre.</a:t>
            </a:r>
          </a:p>
          <a:p>
            <a:pPr lvl="0"/>
            <a:endParaRPr lang="da-DK" sz="1000" dirty="0">
              <a:solidFill>
                <a:prstClr val="black"/>
              </a:solidFill>
              <a:latin typeface="Verdana" panose="020B0604030504040204" pitchFamily="34" charset="0"/>
              <a:ea typeface="Verdana" panose="020B0604030504040204" pitchFamily="34" charset="0"/>
            </a:endParaRPr>
          </a:p>
          <a:p>
            <a:pPr lvl="0"/>
            <a:r>
              <a:rPr lang="da-DK" sz="1000" dirty="0" smtClean="0">
                <a:solidFill>
                  <a:prstClr val="black"/>
                </a:solidFill>
                <a:latin typeface="Verdana" panose="020B0604030504040204" pitchFamily="34" charset="0"/>
                <a:ea typeface="Verdana" panose="020B0604030504040204" pitchFamily="34" charset="0"/>
              </a:rPr>
              <a:t>I 2022 kan regioner og afdelinger i alt vælge otte </a:t>
            </a:r>
            <a:r>
              <a:rPr lang="da-DK" sz="1000" dirty="0">
                <a:solidFill>
                  <a:prstClr val="black"/>
                </a:solidFill>
                <a:latin typeface="Verdana" panose="020B0604030504040204" pitchFamily="34" charset="0"/>
                <a:ea typeface="Verdana" panose="020B0604030504040204" pitchFamily="34" charset="0"/>
              </a:rPr>
              <a:t>lokale spørgsmål</a:t>
            </a:r>
            <a:r>
              <a:rPr lang="da-DK" sz="1000" dirty="0" smtClean="0">
                <a:solidFill>
                  <a:prstClr val="black"/>
                </a:solidFill>
                <a:latin typeface="Verdana" panose="020B0604030504040204" pitchFamily="34" charset="0"/>
                <a:ea typeface="Verdana" panose="020B0604030504040204" pitchFamily="34" charset="0"/>
              </a:rPr>
              <a:t>, hvor de valgte lokale spørgsmål i pilotafprøvningen i første omgang skal kunne stilles til </a:t>
            </a:r>
            <a:r>
              <a:rPr lang="da-DK" sz="1000" i="1" dirty="0" smtClean="0">
                <a:solidFill>
                  <a:prstClr val="black"/>
                </a:solidFill>
                <a:latin typeface="Verdana" panose="020B0604030504040204" pitchFamily="34" charset="0"/>
                <a:ea typeface="Verdana" panose="020B0604030504040204" pitchFamily="34" charset="0"/>
              </a:rPr>
              <a:t>både</a:t>
            </a:r>
            <a:r>
              <a:rPr lang="da-DK" sz="1000" dirty="0" smtClean="0">
                <a:solidFill>
                  <a:prstClr val="black"/>
                </a:solidFill>
                <a:latin typeface="Verdana" panose="020B0604030504040204" pitchFamily="34" charset="0"/>
                <a:ea typeface="Verdana" panose="020B0604030504040204" pitchFamily="34" charset="0"/>
              </a:rPr>
              <a:t> ambulante og indlagte patienter. Det endelige antal der kan vælges i de månedlige målinger fra 2023 frem ligger </a:t>
            </a:r>
            <a:r>
              <a:rPr lang="da-DK" sz="1000" dirty="0">
                <a:solidFill>
                  <a:prstClr val="black"/>
                </a:solidFill>
                <a:latin typeface="Verdana" panose="020B0604030504040204" pitchFamily="34" charset="0"/>
                <a:ea typeface="Verdana" panose="020B0604030504040204" pitchFamily="34" charset="0"/>
              </a:rPr>
              <a:t>endnu ikke fast. Det bliver besluttet ud fra erfaringer fra den pilotundersøgelse, der </a:t>
            </a:r>
            <a:r>
              <a:rPr lang="da-DK" sz="1000" dirty="0" smtClean="0">
                <a:solidFill>
                  <a:prstClr val="black"/>
                </a:solidFill>
                <a:latin typeface="Verdana" panose="020B0604030504040204" pitchFamily="34" charset="0"/>
                <a:ea typeface="Verdana" panose="020B0604030504040204" pitchFamily="34" charset="0"/>
              </a:rPr>
              <a:t>blev gennemført i 2021 og pilotafprøvningen i dele af 2022. </a:t>
            </a:r>
            <a:endParaRPr lang="da-DK" sz="1000" dirty="0">
              <a:solidFill>
                <a:prstClr val="black"/>
              </a:solidFill>
              <a:latin typeface="Verdana" panose="020B0604030504040204" pitchFamily="34" charset="0"/>
              <a:ea typeface="Verdana" panose="020B0604030504040204" pitchFamily="34" charset="0"/>
            </a:endParaRPr>
          </a:p>
          <a:p>
            <a:pPr lvl="0"/>
            <a:endParaRPr lang="da-DK" sz="1000" dirty="0">
              <a:solidFill>
                <a:prstClr val="black"/>
              </a:solidFill>
              <a:latin typeface="Verdana" panose="020B0604030504040204" pitchFamily="34" charset="0"/>
              <a:ea typeface="Verdana" panose="020B0604030504040204" pitchFamily="34" charset="0"/>
            </a:endParaRPr>
          </a:p>
          <a:p>
            <a:r>
              <a:rPr lang="da-DK" sz="1000" dirty="0">
                <a:solidFill>
                  <a:prstClr val="black"/>
                </a:solidFill>
                <a:latin typeface="Verdana" panose="020B0604030504040204" pitchFamily="34" charset="0"/>
                <a:ea typeface="Verdana" panose="020B0604030504040204" pitchFamily="34" charset="0"/>
              </a:rPr>
              <a:t>D</a:t>
            </a:r>
            <a:r>
              <a:rPr lang="da-DK" sz="1000" dirty="0" smtClean="0">
                <a:solidFill>
                  <a:prstClr val="black"/>
                </a:solidFill>
                <a:latin typeface="Verdana" panose="020B0604030504040204" pitchFamily="34" charset="0"/>
                <a:ea typeface="Verdana" panose="020B0604030504040204" pitchFamily="34" charset="0"/>
              </a:rPr>
              <a:t>et er op </a:t>
            </a:r>
            <a:r>
              <a:rPr lang="da-DK" sz="1000" dirty="0">
                <a:solidFill>
                  <a:prstClr val="black"/>
                </a:solidFill>
                <a:latin typeface="Verdana" panose="020B0604030504040204" pitchFamily="34" charset="0"/>
                <a:ea typeface="Verdana" panose="020B0604030504040204" pitchFamily="34" charset="0"/>
              </a:rPr>
              <a:t>til den enkelte region at beslutte, hvor mange lokale spørgsmål der </a:t>
            </a:r>
            <a:r>
              <a:rPr lang="da-DK" sz="1000" dirty="0" smtClean="0">
                <a:solidFill>
                  <a:prstClr val="black"/>
                </a:solidFill>
                <a:latin typeface="Verdana" panose="020B0604030504040204" pitchFamily="34" charset="0"/>
                <a:ea typeface="Verdana" panose="020B0604030504040204" pitchFamily="34" charset="0"/>
              </a:rPr>
              <a:t>eventuelt </a:t>
            </a:r>
            <a:r>
              <a:rPr lang="da-DK" sz="1000" dirty="0">
                <a:solidFill>
                  <a:prstClr val="black"/>
                </a:solidFill>
                <a:latin typeface="Verdana" panose="020B0604030504040204" pitchFamily="34" charset="0"/>
                <a:ea typeface="Verdana" panose="020B0604030504040204" pitchFamily="34" charset="0"/>
              </a:rPr>
              <a:t>skal være fælles på tværs af </a:t>
            </a:r>
            <a:r>
              <a:rPr lang="da-DK" sz="1000" dirty="0" smtClean="0">
                <a:solidFill>
                  <a:prstClr val="black"/>
                </a:solidFill>
                <a:latin typeface="Verdana" panose="020B0604030504040204" pitchFamily="34" charset="0"/>
                <a:ea typeface="Verdana" panose="020B0604030504040204" pitchFamily="34" charset="0"/>
              </a:rPr>
              <a:t>regionen </a:t>
            </a:r>
            <a:r>
              <a:rPr lang="da-DK" sz="1000" dirty="0">
                <a:solidFill>
                  <a:prstClr val="black"/>
                </a:solidFill>
                <a:latin typeface="Verdana" panose="020B0604030504040204" pitchFamily="34" charset="0"/>
                <a:ea typeface="Verdana" panose="020B0604030504040204" pitchFamily="34" charset="0"/>
              </a:rPr>
              <a:t>og dermed, hvor mange lokale spørgsmål den enkelte afdeling kan vælge. </a:t>
            </a:r>
          </a:p>
          <a:p>
            <a:pPr lvl="0"/>
            <a:endParaRPr lang="da-DK" sz="1000" dirty="0">
              <a:solidFill>
                <a:prstClr val="black"/>
              </a:solidFill>
              <a:latin typeface="Verdana" panose="020B0604030504040204" pitchFamily="34" charset="0"/>
              <a:ea typeface="Verdana" panose="020B0604030504040204" pitchFamily="34" charset="0"/>
            </a:endParaRPr>
          </a:p>
          <a:p>
            <a:pPr lvl="0"/>
            <a:endParaRPr lang="da-DK" sz="1000" dirty="0">
              <a:solidFill>
                <a:prstClr val="black"/>
              </a:solidFill>
              <a:latin typeface="Verdana" panose="020B0604030504040204" pitchFamily="34" charset="0"/>
              <a:ea typeface="Verdana" panose="020B0604030504040204" pitchFamily="34" charset="0"/>
            </a:endParaRPr>
          </a:p>
          <a:p>
            <a:pPr>
              <a:lnSpc>
                <a:spcPts val="1800"/>
              </a:lnSpc>
              <a:spcAft>
                <a:spcPts val="600"/>
              </a:spcAft>
            </a:pPr>
            <a:r>
              <a:rPr lang="da-DK" dirty="0">
                <a:solidFill>
                  <a:prstClr val="black"/>
                </a:solidFill>
                <a:latin typeface="Tw Cen MT" panose="020B0602020104020603" pitchFamily="34" charset="0"/>
                <a:ea typeface="Verdana" panose="020B0604030504040204" pitchFamily="34" charset="0"/>
              </a:rPr>
              <a:t>Lokale spørgsmål vælges fra spørgsmålskatalog</a:t>
            </a:r>
            <a:endParaRPr lang="da-DK" sz="1000" dirty="0">
              <a:solidFill>
                <a:prstClr val="black"/>
              </a:solidFill>
              <a:latin typeface="Verdana" panose="020B0604030504040204" pitchFamily="34" charset="0"/>
              <a:ea typeface="Verdana" panose="020B0604030504040204" pitchFamily="34" charset="0"/>
            </a:endParaRPr>
          </a:p>
          <a:p>
            <a:pPr lvl="0"/>
            <a:r>
              <a:rPr lang="da-DK" sz="1000" dirty="0">
                <a:solidFill>
                  <a:prstClr val="black"/>
                </a:solidFill>
                <a:latin typeface="Verdana" panose="020B0604030504040204" pitchFamily="34" charset="0"/>
                <a:ea typeface="Verdana" panose="020B0604030504040204" pitchFamily="34" charset="0"/>
              </a:rPr>
              <a:t>De lokale spørgsmål vælges ud fra et spørgsmålskatalog over testede og godkendte spørgsmål. </a:t>
            </a:r>
          </a:p>
          <a:p>
            <a:pPr lvl="0"/>
            <a:endParaRPr lang="da-DK" sz="1000" dirty="0">
              <a:solidFill>
                <a:prstClr val="black"/>
              </a:solidFill>
              <a:latin typeface="Verdana" panose="020B0604030504040204" pitchFamily="34" charset="0"/>
              <a:ea typeface="Verdana" panose="020B0604030504040204" pitchFamily="34" charset="0"/>
            </a:endParaRPr>
          </a:p>
          <a:p>
            <a:pPr lvl="0"/>
            <a:r>
              <a:rPr lang="da-DK" sz="1000" dirty="0">
                <a:solidFill>
                  <a:prstClr val="black"/>
                </a:solidFill>
                <a:latin typeface="Verdana" panose="020B0604030504040204" pitchFamily="34" charset="0"/>
                <a:ea typeface="Verdana" panose="020B0604030504040204" pitchFamily="34" charset="0"/>
              </a:rPr>
              <a:t>Fra </a:t>
            </a:r>
            <a:r>
              <a:rPr lang="da-DK" sz="1000" dirty="0" smtClean="0">
                <a:solidFill>
                  <a:prstClr val="black"/>
                </a:solidFill>
                <a:latin typeface="Verdana" panose="020B0604030504040204" pitchFamily="34" charset="0"/>
                <a:ea typeface="Verdana" panose="020B0604030504040204" pitchFamily="34" charset="0"/>
              </a:rPr>
              <a:t>2022 </a:t>
            </a:r>
            <a:r>
              <a:rPr lang="da-DK" sz="1000" dirty="0">
                <a:solidFill>
                  <a:prstClr val="black"/>
                </a:solidFill>
                <a:latin typeface="Verdana" panose="020B0604030504040204" pitchFamily="34" charset="0"/>
                <a:ea typeface="Verdana" panose="020B0604030504040204" pitchFamily="34" charset="0"/>
              </a:rPr>
              <a:t>bliver der hvert år desuden testet op til </a:t>
            </a:r>
            <a:r>
              <a:rPr lang="da-DK" sz="1000" dirty="0" smtClean="0">
                <a:solidFill>
                  <a:prstClr val="black"/>
                </a:solidFill>
                <a:latin typeface="Verdana" panose="020B0604030504040204" pitchFamily="34" charset="0"/>
                <a:ea typeface="Verdana" panose="020B0604030504040204" pitchFamily="34" charset="0"/>
              </a:rPr>
              <a:t>ti </a:t>
            </a:r>
            <a:r>
              <a:rPr lang="da-DK" sz="1000" dirty="0">
                <a:solidFill>
                  <a:prstClr val="black"/>
                </a:solidFill>
                <a:latin typeface="Verdana" panose="020B0604030504040204" pitchFamily="34" charset="0"/>
                <a:ea typeface="Verdana" panose="020B0604030504040204" pitchFamily="34" charset="0"/>
              </a:rPr>
              <a:t>nye spørgsmål, som </a:t>
            </a:r>
            <a:r>
              <a:rPr lang="da-DK" sz="1000" dirty="0" smtClean="0">
                <a:solidFill>
                  <a:prstClr val="black"/>
                </a:solidFill>
                <a:latin typeface="Verdana" panose="020B0604030504040204" pitchFamily="34" charset="0"/>
                <a:ea typeface="Verdana" panose="020B0604030504040204" pitchFamily="34" charset="0"/>
              </a:rPr>
              <a:t>regioner </a:t>
            </a:r>
            <a:r>
              <a:rPr lang="da-DK" sz="1000" dirty="0">
                <a:solidFill>
                  <a:prstClr val="black"/>
                </a:solidFill>
                <a:latin typeface="Verdana" panose="020B0604030504040204" pitchFamily="34" charset="0"/>
                <a:ea typeface="Verdana" panose="020B0604030504040204" pitchFamily="34" charset="0"/>
              </a:rPr>
              <a:t>og afdelinger kan melde ind, hvis ikke </a:t>
            </a:r>
            <a:r>
              <a:rPr lang="da-DK" sz="1000" dirty="0" smtClean="0">
                <a:solidFill>
                  <a:prstClr val="black"/>
                </a:solidFill>
                <a:latin typeface="Verdana" panose="020B0604030504040204" pitchFamily="34" charset="0"/>
                <a:ea typeface="Verdana" panose="020B0604030504040204" pitchFamily="34" charset="0"/>
              </a:rPr>
              <a:t>spørgsmåls-kataloget </a:t>
            </a:r>
            <a:r>
              <a:rPr lang="da-DK" sz="1000" dirty="0">
                <a:solidFill>
                  <a:prstClr val="black"/>
                </a:solidFill>
                <a:latin typeface="Verdana" panose="020B0604030504040204" pitchFamily="34" charset="0"/>
                <a:ea typeface="Verdana" panose="020B0604030504040204" pitchFamily="34" charset="0"/>
              </a:rPr>
              <a:t>rummer netop de spørgsmål, de ønsker sig. De nye spørgsmål bliver efterfølgende </a:t>
            </a:r>
            <a:r>
              <a:rPr lang="da-DK" sz="1000" dirty="0" smtClean="0">
                <a:solidFill>
                  <a:prstClr val="black"/>
                </a:solidFill>
                <a:latin typeface="Verdana" panose="020B0604030504040204" pitchFamily="34" charset="0"/>
                <a:ea typeface="Verdana" panose="020B0604030504040204" pitchFamily="34" charset="0"/>
              </a:rPr>
              <a:t>en del </a:t>
            </a:r>
            <a:r>
              <a:rPr lang="da-DK" sz="1000" dirty="0">
                <a:solidFill>
                  <a:prstClr val="black"/>
                </a:solidFill>
                <a:latin typeface="Verdana" panose="020B0604030504040204" pitchFamily="34" charset="0"/>
                <a:ea typeface="Verdana" panose="020B0604030504040204" pitchFamily="34" charset="0"/>
              </a:rPr>
              <a:t>af spørgsmålskataloget, så alle </a:t>
            </a:r>
            <a:r>
              <a:rPr lang="da-DK" sz="1000" dirty="0" smtClean="0">
                <a:solidFill>
                  <a:prstClr val="black"/>
                </a:solidFill>
                <a:latin typeface="Verdana" panose="020B0604030504040204" pitchFamily="34" charset="0"/>
                <a:ea typeface="Verdana" panose="020B0604030504040204" pitchFamily="34" charset="0"/>
              </a:rPr>
              <a:t>regioner </a:t>
            </a:r>
            <a:r>
              <a:rPr lang="da-DK" sz="1000" dirty="0">
                <a:solidFill>
                  <a:prstClr val="black"/>
                </a:solidFill>
                <a:latin typeface="Verdana" panose="020B0604030504040204" pitchFamily="34" charset="0"/>
                <a:ea typeface="Verdana" panose="020B0604030504040204" pitchFamily="34" charset="0"/>
              </a:rPr>
              <a:t>og afdelinger får glæde af </a:t>
            </a:r>
            <a:r>
              <a:rPr lang="da-DK" sz="1000" dirty="0" smtClean="0">
                <a:solidFill>
                  <a:prstClr val="black"/>
                </a:solidFill>
                <a:latin typeface="Verdana" panose="020B0604030504040204" pitchFamily="34" charset="0"/>
                <a:ea typeface="Verdana" panose="020B0604030504040204" pitchFamily="34" charset="0"/>
              </a:rPr>
              <a:t>dem.</a:t>
            </a:r>
            <a:endParaRPr lang="da-DK" sz="1000" dirty="0">
              <a:solidFill>
                <a:prstClr val="black"/>
              </a:solidFill>
              <a:latin typeface="Verdana" panose="020B0604030504040204" pitchFamily="34" charset="0"/>
              <a:ea typeface="Verdana" panose="020B0604030504040204" pitchFamily="34" charset="0"/>
            </a:endParaRPr>
          </a:p>
        </p:txBody>
      </p:sp>
      <p:sp>
        <p:nvSpPr>
          <p:cNvPr id="7" name="Tekstfelt 6">
            <a:extLst>
              <a:ext uri="{FF2B5EF4-FFF2-40B4-BE49-F238E27FC236}">
                <a16:creationId xmlns:a16="http://schemas.microsoft.com/office/drawing/2014/main" id="{7F6D9FB9-264B-4296-92C0-EA2D6716ABE2}"/>
              </a:ext>
            </a:extLst>
          </p:cNvPr>
          <p:cNvSpPr txBox="1"/>
          <p:nvPr/>
        </p:nvSpPr>
        <p:spPr>
          <a:xfrm>
            <a:off x="6465168" y="563488"/>
            <a:ext cx="2664296" cy="5478423"/>
          </a:xfrm>
          <a:prstGeom prst="rect">
            <a:avLst/>
          </a:prstGeom>
          <a:noFill/>
        </p:spPr>
        <p:txBody>
          <a:bodyPr wrap="square" rtlCol="0">
            <a:spAutoFit/>
          </a:bodyPr>
          <a:lstStyle/>
          <a:p>
            <a:r>
              <a:rPr lang="da-DK" sz="35000" dirty="0">
                <a:ln w="28575">
                  <a:noFill/>
                </a:ln>
                <a:solidFill>
                  <a:srgbClr val="006837"/>
                </a:solidFill>
                <a:latin typeface="MS PMincho" panose="02020600040205080304" pitchFamily="18" charset="-128"/>
                <a:ea typeface="MS PMincho" panose="02020600040205080304" pitchFamily="18" charset="-128"/>
              </a:rPr>
              <a:t>?</a:t>
            </a:r>
          </a:p>
        </p:txBody>
      </p:sp>
    </p:spTree>
    <p:extLst>
      <p:ext uri="{BB962C8B-B14F-4D97-AF65-F5344CB8AC3E}">
        <p14:creationId xmlns:p14="http://schemas.microsoft.com/office/powerpoint/2010/main" val="1957812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ktangel 45">
            <a:extLst>
              <a:ext uri="{FF2B5EF4-FFF2-40B4-BE49-F238E27FC236}">
                <a16:creationId xmlns:a16="http://schemas.microsoft.com/office/drawing/2014/main" id="{6233221F-4909-477C-A5C7-94ED6B6BC4F2}"/>
              </a:ext>
            </a:extLst>
          </p:cNvPr>
          <p:cNvSpPr/>
          <p:nvPr/>
        </p:nvSpPr>
        <p:spPr>
          <a:xfrm>
            <a:off x="4880992" y="937155"/>
            <a:ext cx="5025008" cy="5677498"/>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48" name="Tekstboks 47"/>
          <p:cNvSpPr txBox="1"/>
          <p:nvPr/>
        </p:nvSpPr>
        <p:spPr>
          <a:xfrm>
            <a:off x="272480" y="343812"/>
            <a:ext cx="8352928" cy="461665"/>
          </a:xfrm>
          <a:prstGeom prst="rect">
            <a:avLst/>
          </a:prstGeom>
          <a:noFill/>
        </p:spPr>
        <p:txBody>
          <a:bodyPr wrap="square" rtlCol="0">
            <a:spAutoFit/>
          </a:bodyPr>
          <a:lstStyle/>
          <a:p>
            <a:r>
              <a:rPr lang="da-DK" sz="2400" dirty="0">
                <a:latin typeface="Tw Cen MT" panose="020B0602020104020603" pitchFamily="34" charset="0"/>
              </a:rPr>
              <a:t>Løbende resultater i </a:t>
            </a:r>
            <a:r>
              <a:rPr lang="da-DK" sz="2400" dirty="0" smtClean="0">
                <a:latin typeface="Tw Cen MT" panose="020B0602020104020603" pitchFamily="34" charset="0"/>
              </a:rPr>
              <a:t>de månedlige målinger</a:t>
            </a:r>
            <a:endParaRPr lang="da-DK" sz="2400" dirty="0">
              <a:latin typeface="Tw Cen MT" panose="020B0602020104020603" pitchFamily="34" charset="0"/>
            </a:endParaRPr>
          </a:p>
        </p:txBody>
      </p:sp>
      <p:sp>
        <p:nvSpPr>
          <p:cNvPr id="3" name="Tekstfelt 2">
            <a:extLst>
              <a:ext uri="{FF2B5EF4-FFF2-40B4-BE49-F238E27FC236}">
                <a16:creationId xmlns:a16="http://schemas.microsoft.com/office/drawing/2014/main" id="{061D5716-F507-4458-AD22-0871D15DE755}"/>
              </a:ext>
            </a:extLst>
          </p:cNvPr>
          <p:cNvSpPr txBox="1"/>
          <p:nvPr/>
        </p:nvSpPr>
        <p:spPr>
          <a:xfrm>
            <a:off x="272480" y="1145950"/>
            <a:ext cx="4176464" cy="2477601"/>
          </a:xfrm>
          <a:prstGeom prst="rect">
            <a:avLst/>
          </a:prstGeom>
          <a:noFill/>
        </p:spPr>
        <p:txBody>
          <a:bodyPr wrap="square" rtlCol="0">
            <a:spAutoFit/>
          </a:bodyPr>
          <a:lstStyle/>
          <a:p>
            <a:pPr>
              <a:spcAft>
                <a:spcPts val="600"/>
              </a:spcAft>
            </a:pPr>
            <a:r>
              <a:rPr lang="da-DK" dirty="0">
                <a:latin typeface="Tw Cen MT" panose="020B0602020104020603" pitchFamily="34" charset="0"/>
                <a:ea typeface="Verdana" panose="020B0604030504040204" pitchFamily="34" charset="0"/>
              </a:rPr>
              <a:t>Resultater hver måned</a:t>
            </a:r>
            <a:endParaRPr lang="da-DK" sz="1200" b="1"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Resultaterne i de løbende målinger bliver indsamlet i én måned og afrapporteret til </a:t>
            </a:r>
            <a:r>
              <a:rPr lang="da-DK" sz="1000" dirty="0" smtClean="0">
                <a:latin typeface="Verdana" panose="020B0604030504040204" pitchFamily="34" charset="0"/>
                <a:ea typeface="Verdana" panose="020B0604030504040204" pitchFamily="34" charset="0"/>
              </a:rPr>
              <a:t>regioner </a:t>
            </a:r>
            <a:r>
              <a:rPr lang="da-DK" sz="1000" dirty="0">
                <a:latin typeface="Verdana" panose="020B0604030504040204" pitchFamily="34" charset="0"/>
                <a:ea typeface="Verdana" panose="020B0604030504040204" pitchFamily="34" charset="0"/>
              </a:rPr>
              <a:t>og afdelinger måneden efter.</a:t>
            </a:r>
          </a:p>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De månedlige resultater på patienternes oplevelser </a:t>
            </a:r>
            <a:r>
              <a:rPr lang="da-DK" sz="1000" dirty="0" smtClean="0">
                <a:latin typeface="Verdana" panose="020B0604030504040204" pitchFamily="34" charset="0"/>
                <a:ea typeface="Verdana" panose="020B0604030504040204" pitchFamily="34" charset="0"/>
              </a:rPr>
              <a:t>bliver vist </a:t>
            </a:r>
            <a:r>
              <a:rPr lang="da-DK" sz="1000" dirty="0">
                <a:latin typeface="Verdana" panose="020B0604030504040204" pitchFamily="34" charset="0"/>
                <a:ea typeface="Verdana" panose="020B0604030504040204" pitchFamily="34" charset="0"/>
              </a:rPr>
              <a:t>i de lokale ledelsesinformationssystemer og </a:t>
            </a:r>
            <a:r>
              <a:rPr lang="da-DK" sz="1000" dirty="0" smtClean="0">
                <a:latin typeface="Verdana" panose="020B0604030504040204" pitchFamily="34" charset="0"/>
                <a:ea typeface="Verdana" panose="020B0604030504040204" pitchFamily="34" charset="0"/>
              </a:rPr>
              <a:t>kan på </a:t>
            </a:r>
            <a:r>
              <a:rPr lang="da-DK" sz="1000" dirty="0">
                <a:latin typeface="Verdana" panose="020B0604030504040204" pitchFamily="34" charset="0"/>
                <a:ea typeface="Verdana" panose="020B0604030504040204" pitchFamily="34" charset="0"/>
              </a:rPr>
              <a:t>den måde indgå i kvalitetsarbejdet på linje med andre kvalitetsdata</a:t>
            </a:r>
            <a:r>
              <a:rPr lang="da-DK" sz="1000" dirty="0" smtClean="0">
                <a:latin typeface="Verdana" panose="020B0604030504040204" pitchFamily="34" charset="0"/>
                <a:ea typeface="Verdana" panose="020B0604030504040204" pitchFamily="34" charset="0"/>
              </a:rPr>
              <a:t>.</a:t>
            </a:r>
          </a:p>
          <a:p>
            <a:endParaRPr lang="da-DK" sz="1000" dirty="0">
              <a:latin typeface="Verdana" panose="020B0604030504040204" pitchFamily="34" charset="0"/>
              <a:ea typeface="Verdana" panose="020B0604030504040204" pitchFamily="34" charset="0"/>
            </a:endParaRPr>
          </a:p>
          <a:p>
            <a:r>
              <a:rPr lang="da-DK" sz="1000" dirty="0" smtClean="0">
                <a:latin typeface="Verdana" panose="020B0604030504040204" pitchFamily="34" charset="0"/>
                <a:ea typeface="Verdana" panose="020B0604030504040204" pitchFamily="34" charset="0"/>
              </a:rPr>
              <a:t>Et afsnit modtager et månedsresultat, hvis der minimum er  </a:t>
            </a:r>
            <a:r>
              <a:rPr lang="da-DK" sz="1000" dirty="0">
                <a:latin typeface="Verdana" panose="020B0604030504040204" pitchFamily="34" charset="0"/>
                <a:ea typeface="Verdana" panose="020B0604030504040204" pitchFamily="34" charset="0"/>
              </a:rPr>
              <a:t>fem svar. </a:t>
            </a:r>
            <a:r>
              <a:rPr lang="da-DK" sz="1000" dirty="0" smtClean="0">
                <a:latin typeface="Verdana" panose="020B0604030504040204" pitchFamily="34" charset="0"/>
                <a:ea typeface="Verdana" panose="020B0604030504040204" pitchFamily="34" charset="0"/>
              </a:rPr>
              <a:t>Ved de mindre enheder kan der eventuelt blive tale om en aggregering af svar over </a:t>
            </a:r>
            <a:r>
              <a:rPr lang="da-DK" sz="1000" dirty="0">
                <a:latin typeface="Verdana" panose="020B0604030504040204" pitchFamily="34" charset="0"/>
                <a:ea typeface="Verdana" panose="020B0604030504040204" pitchFamily="34" charset="0"/>
              </a:rPr>
              <a:t>flere </a:t>
            </a:r>
            <a:r>
              <a:rPr lang="da-DK" sz="1000" dirty="0" smtClean="0">
                <a:latin typeface="Verdana" panose="020B0604030504040204" pitchFamily="34" charset="0"/>
                <a:ea typeface="Verdana" panose="020B0604030504040204" pitchFamily="34" charset="0"/>
              </a:rPr>
              <a:t>måneder for, at rapporteringskravet bliver opfyldt.</a:t>
            </a:r>
            <a:endParaRPr lang="da-DK" sz="1000" dirty="0">
              <a:latin typeface="Verdana" panose="020B0604030504040204" pitchFamily="34" charset="0"/>
              <a:ea typeface="Verdana" panose="020B0604030504040204" pitchFamily="34" charset="0"/>
            </a:endParaRPr>
          </a:p>
          <a:p>
            <a:endParaRPr lang="da-DK" sz="1200" dirty="0">
              <a:latin typeface="Verdana" panose="020B0604030504040204" pitchFamily="34" charset="0"/>
              <a:ea typeface="Verdana" panose="020B0604030504040204" pitchFamily="34" charset="0"/>
            </a:endParaRPr>
          </a:p>
        </p:txBody>
      </p:sp>
      <p:sp>
        <p:nvSpPr>
          <p:cNvPr id="5" name="Tekstfelt 4">
            <a:extLst>
              <a:ext uri="{FF2B5EF4-FFF2-40B4-BE49-F238E27FC236}">
                <a16:creationId xmlns:a16="http://schemas.microsoft.com/office/drawing/2014/main" id="{FC3F8346-1A72-452A-9FAC-2FC3239B9A5B}"/>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a:t>
            </a:r>
            <a:r>
              <a:rPr lang="da-DK" sz="800" dirty="0" smtClean="0">
                <a:solidFill>
                  <a:schemeClr val="bg1"/>
                </a:solidFill>
                <a:latin typeface="Verdana" panose="020B0604030504040204" pitchFamily="34" charset="0"/>
                <a:ea typeface="Verdana" panose="020B0604030504040204" pitchFamily="34" charset="0"/>
              </a:rPr>
              <a:t>6</a:t>
            </a:r>
            <a:endParaRPr lang="da-DK" sz="800" dirty="0">
              <a:solidFill>
                <a:schemeClr val="bg1"/>
              </a:solidFill>
              <a:latin typeface="Verdana" panose="020B0604030504040204" pitchFamily="34" charset="0"/>
              <a:ea typeface="Verdana" panose="020B0604030504040204" pitchFamily="34" charset="0"/>
            </a:endParaRPr>
          </a:p>
        </p:txBody>
      </p:sp>
      <p:sp>
        <p:nvSpPr>
          <p:cNvPr id="7" name="Tekstfelt 6">
            <a:extLst>
              <a:ext uri="{FF2B5EF4-FFF2-40B4-BE49-F238E27FC236}">
                <a16:creationId xmlns:a16="http://schemas.microsoft.com/office/drawing/2014/main" id="{7B47954B-DFD8-4AD4-AC59-1B51590500EB}"/>
              </a:ext>
            </a:extLst>
          </p:cNvPr>
          <p:cNvSpPr txBox="1"/>
          <p:nvPr/>
        </p:nvSpPr>
        <p:spPr>
          <a:xfrm>
            <a:off x="5164395" y="1294875"/>
            <a:ext cx="4054972" cy="1528624"/>
          </a:xfrm>
          <a:prstGeom prst="rect">
            <a:avLst/>
          </a:prstGeom>
          <a:noFill/>
        </p:spPr>
        <p:txBody>
          <a:bodyPr wrap="square" rtlCol="0">
            <a:spAutoFit/>
          </a:bodyPr>
          <a:lstStyle/>
          <a:p>
            <a:pPr>
              <a:lnSpc>
                <a:spcPts val="1700"/>
              </a:lnSpc>
              <a:spcAft>
                <a:spcPts val="600"/>
              </a:spcAft>
            </a:pPr>
            <a:r>
              <a:rPr lang="da-DK" dirty="0">
                <a:latin typeface="Tw Cen MT" panose="020B0602020104020603" pitchFamily="34" charset="0"/>
                <a:ea typeface="Verdana" panose="020B0604030504040204" pitchFamily="34" charset="0"/>
              </a:rPr>
              <a:t>I får resultater for </a:t>
            </a:r>
            <a:r>
              <a:rPr lang="da-DK" dirty="0" smtClean="0">
                <a:latin typeface="Tw Cen MT" panose="020B0602020104020603" pitchFamily="34" charset="0"/>
                <a:ea typeface="Verdana" panose="020B0604030504040204" pitchFamily="34" charset="0"/>
              </a:rPr>
              <a:t>flere </a:t>
            </a:r>
            <a:r>
              <a:rPr lang="da-DK" dirty="0">
                <a:latin typeface="Tw Cen MT" panose="020B0602020104020603" pitchFamily="34" charset="0"/>
                <a:ea typeface="Verdana" panose="020B0604030504040204" pitchFamily="34" charset="0"/>
              </a:rPr>
              <a:t>spørgsmål end dem I selv vælger </a:t>
            </a:r>
          </a:p>
          <a:p>
            <a:r>
              <a:rPr lang="da-DK" sz="1000" dirty="0">
                <a:latin typeface="Verdana" panose="020B0604030504040204" pitchFamily="34" charset="0"/>
                <a:ea typeface="Verdana" panose="020B0604030504040204" pitchFamily="34" charset="0"/>
              </a:rPr>
              <a:t>Alle </a:t>
            </a:r>
            <a:r>
              <a:rPr lang="da-DK" sz="1000" dirty="0" smtClean="0">
                <a:latin typeface="Verdana" panose="020B0604030504040204" pitchFamily="34" charset="0"/>
                <a:ea typeface="Verdana" panose="020B0604030504040204" pitchFamily="34" charset="0"/>
              </a:rPr>
              <a:t>regioner </a:t>
            </a:r>
            <a:r>
              <a:rPr lang="da-DK" sz="1000" dirty="0">
                <a:latin typeface="Verdana" panose="020B0604030504040204" pitchFamily="34" charset="0"/>
                <a:ea typeface="Verdana" panose="020B0604030504040204" pitchFamily="34" charset="0"/>
              </a:rPr>
              <a:t>og afdelinger får data på de nationale </a:t>
            </a:r>
            <a:r>
              <a:rPr lang="da-DK" sz="1000" dirty="0" smtClean="0">
                <a:latin typeface="Verdana" panose="020B0604030504040204" pitchFamily="34" charset="0"/>
                <a:ea typeface="Verdana" panose="020B0604030504040204" pitchFamily="34" charset="0"/>
              </a:rPr>
              <a:t>nøglespørgsmål</a:t>
            </a:r>
            <a:r>
              <a:rPr lang="da-DK" sz="1000" dirty="0">
                <a:latin typeface="Verdana" panose="020B0604030504040204" pitchFamily="34" charset="0"/>
                <a:ea typeface="Verdana" panose="020B0604030504040204" pitchFamily="34" charset="0"/>
              </a:rPr>
              <a:t>. Dertil kommer de lokalt valgte spørgsmål. </a:t>
            </a:r>
          </a:p>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Spørgsmål på </a:t>
            </a:r>
            <a:r>
              <a:rPr lang="da-DK" sz="1000" dirty="0" smtClean="0">
                <a:latin typeface="Verdana" panose="020B0604030504040204" pitchFamily="34" charset="0"/>
                <a:ea typeface="Verdana" panose="020B0604030504040204" pitchFamily="34" charset="0"/>
              </a:rPr>
              <a:t>regionsniveau (dvs. på hospitalsniveau) </a:t>
            </a:r>
            <a:r>
              <a:rPr lang="da-DK" sz="1000" dirty="0">
                <a:latin typeface="Verdana" panose="020B0604030504040204" pitchFamily="34" charset="0"/>
                <a:ea typeface="Verdana" panose="020B0604030504040204" pitchFamily="34" charset="0"/>
              </a:rPr>
              <a:t>bliver automatisk afrapporteret til </a:t>
            </a:r>
            <a:r>
              <a:rPr lang="da-DK" sz="1000" dirty="0" smtClean="0">
                <a:latin typeface="Verdana" panose="020B0604030504040204" pitchFamily="34" charset="0"/>
                <a:ea typeface="Verdana" panose="020B0604030504040204" pitchFamily="34" charset="0"/>
              </a:rPr>
              <a:t>afdelinger </a:t>
            </a:r>
            <a:r>
              <a:rPr lang="da-DK" sz="1000" dirty="0">
                <a:latin typeface="Verdana" panose="020B0604030504040204" pitchFamily="34" charset="0"/>
                <a:ea typeface="Verdana" panose="020B0604030504040204" pitchFamily="34" charset="0"/>
              </a:rPr>
              <a:t>i regionen, selv om </a:t>
            </a:r>
            <a:r>
              <a:rPr lang="da-DK" sz="1000" dirty="0" smtClean="0">
                <a:latin typeface="Verdana" panose="020B0604030504040204" pitchFamily="34" charset="0"/>
                <a:ea typeface="Verdana" panose="020B0604030504040204" pitchFamily="34" charset="0"/>
              </a:rPr>
              <a:t>afdelinger </a:t>
            </a:r>
            <a:r>
              <a:rPr lang="da-DK" sz="1000" dirty="0">
                <a:latin typeface="Verdana" panose="020B0604030504040204" pitchFamily="34" charset="0"/>
                <a:ea typeface="Verdana" panose="020B0604030504040204" pitchFamily="34" charset="0"/>
              </a:rPr>
              <a:t>ikke vælger lokale spørgsmål. </a:t>
            </a:r>
          </a:p>
        </p:txBody>
      </p:sp>
      <p:sp>
        <p:nvSpPr>
          <p:cNvPr id="73" name="Rektangel 72">
            <a:extLst>
              <a:ext uri="{FF2B5EF4-FFF2-40B4-BE49-F238E27FC236}">
                <a16:creationId xmlns:a16="http://schemas.microsoft.com/office/drawing/2014/main" id="{F8A1B898-60CC-4D42-AC0F-8446AC635548}"/>
              </a:ext>
            </a:extLst>
          </p:cNvPr>
          <p:cNvSpPr/>
          <p:nvPr/>
        </p:nvSpPr>
        <p:spPr>
          <a:xfrm>
            <a:off x="7191881" y="5288139"/>
            <a:ext cx="2180310" cy="24131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00">
              <a:latin typeface="Tw Cen MT" panose="020B0602020104020603" pitchFamily="34" charset="0"/>
            </a:endParaRPr>
          </a:p>
        </p:txBody>
      </p:sp>
      <p:grpSp>
        <p:nvGrpSpPr>
          <p:cNvPr id="17" name="Gruppe 16">
            <a:extLst>
              <a:ext uri="{FF2B5EF4-FFF2-40B4-BE49-F238E27FC236}">
                <a16:creationId xmlns:a16="http://schemas.microsoft.com/office/drawing/2014/main" id="{FBBF453F-6696-41CD-8623-201E8EC01549}"/>
              </a:ext>
            </a:extLst>
          </p:cNvPr>
          <p:cNvGrpSpPr/>
          <p:nvPr/>
        </p:nvGrpSpPr>
        <p:grpSpPr>
          <a:xfrm>
            <a:off x="5940265" y="3439893"/>
            <a:ext cx="2447880" cy="553998"/>
            <a:chOff x="7257256" y="4665496"/>
            <a:chExt cx="2120959" cy="343242"/>
          </a:xfrm>
        </p:grpSpPr>
        <p:sp>
          <p:nvSpPr>
            <p:cNvPr id="91" name="Rektangel 90">
              <a:extLst>
                <a:ext uri="{FF2B5EF4-FFF2-40B4-BE49-F238E27FC236}">
                  <a16:creationId xmlns:a16="http://schemas.microsoft.com/office/drawing/2014/main" id="{E3F50CB9-55EF-4509-A069-7C2A105E90D3}"/>
                </a:ext>
              </a:extLst>
            </p:cNvPr>
            <p:cNvSpPr/>
            <p:nvPr/>
          </p:nvSpPr>
          <p:spPr>
            <a:xfrm>
              <a:off x="7257256" y="4667946"/>
              <a:ext cx="2120959" cy="241319"/>
            </a:xfrm>
            <a:prstGeom prst="rect">
              <a:avLst/>
            </a:prstGeom>
            <a:solidFill>
              <a:srgbClr val="0A6938"/>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00">
                <a:solidFill>
                  <a:schemeClr val="bg1"/>
                </a:solidFill>
                <a:latin typeface="Tw Cen MT" panose="020B0602020104020603" pitchFamily="34" charset="0"/>
              </a:endParaRPr>
            </a:p>
          </p:txBody>
        </p:sp>
        <p:sp>
          <p:nvSpPr>
            <p:cNvPr id="92" name="Tekstfelt 91">
              <a:extLst>
                <a:ext uri="{FF2B5EF4-FFF2-40B4-BE49-F238E27FC236}">
                  <a16:creationId xmlns:a16="http://schemas.microsoft.com/office/drawing/2014/main" id="{90FE8CA0-2627-47E8-BD1C-D7A176DCBAD8}"/>
                </a:ext>
              </a:extLst>
            </p:cNvPr>
            <p:cNvSpPr txBox="1"/>
            <p:nvPr/>
          </p:nvSpPr>
          <p:spPr>
            <a:xfrm>
              <a:off x="7359178" y="4665496"/>
              <a:ext cx="1917114" cy="343242"/>
            </a:xfrm>
            <a:prstGeom prst="rect">
              <a:avLst/>
            </a:prstGeom>
            <a:noFill/>
            <a:ln>
              <a:noFill/>
            </a:ln>
          </p:spPr>
          <p:txBody>
            <a:bodyPr wrap="square" rtlCol="0">
              <a:spAutoFit/>
            </a:bodyPr>
            <a:lstStyle/>
            <a:p>
              <a:pPr algn="ctr"/>
              <a:endParaRPr lang="da-DK" sz="1000" b="1" dirty="0" smtClean="0">
                <a:ln w="3175">
                  <a:noFill/>
                </a:ln>
                <a:solidFill>
                  <a:schemeClr val="bg1"/>
                </a:solidFill>
                <a:latin typeface="Tw Cen MT" panose="020B0602020104020603" pitchFamily="34" charset="0"/>
              </a:endParaRPr>
            </a:p>
            <a:p>
              <a:pPr algn="ctr"/>
              <a:r>
                <a:rPr lang="da-DK" sz="1000" b="1" dirty="0" smtClean="0">
                  <a:ln w="3175">
                    <a:noFill/>
                  </a:ln>
                  <a:solidFill>
                    <a:schemeClr val="bg1"/>
                  </a:solidFill>
                  <a:latin typeface="Tw Cen MT" panose="020B0602020104020603" pitchFamily="34" charset="0"/>
                </a:rPr>
                <a:t>NATIONALE NØGLESPØRGSMÅL</a:t>
              </a:r>
            </a:p>
            <a:p>
              <a:pPr algn="ctr"/>
              <a:endParaRPr lang="da-DK" sz="1000" b="1" dirty="0">
                <a:ln w="3175">
                  <a:noFill/>
                </a:ln>
                <a:solidFill>
                  <a:schemeClr val="bg1"/>
                </a:solidFill>
                <a:latin typeface="Tw Cen MT" panose="020B0602020104020603" pitchFamily="34" charset="0"/>
              </a:endParaRPr>
            </a:p>
          </p:txBody>
        </p:sp>
      </p:grpSp>
      <p:grpSp>
        <p:nvGrpSpPr>
          <p:cNvPr id="18" name="Gruppe 17">
            <a:extLst>
              <a:ext uri="{FF2B5EF4-FFF2-40B4-BE49-F238E27FC236}">
                <a16:creationId xmlns:a16="http://schemas.microsoft.com/office/drawing/2014/main" id="{C423E9F4-8BCF-452C-A4A5-623ECF9F9C64}"/>
              </a:ext>
            </a:extLst>
          </p:cNvPr>
          <p:cNvGrpSpPr/>
          <p:nvPr/>
        </p:nvGrpSpPr>
        <p:grpSpPr>
          <a:xfrm>
            <a:off x="5945449" y="4190701"/>
            <a:ext cx="2492863" cy="400109"/>
            <a:chOff x="7257259" y="5026797"/>
            <a:chExt cx="2131415" cy="246966"/>
          </a:xfrm>
        </p:grpSpPr>
        <p:sp>
          <p:nvSpPr>
            <p:cNvPr id="89" name="Rektangel 88">
              <a:extLst>
                <a:ext uri="{FF2B5EF4-FFF2-40B4-BE49-F238E27FC236}">
                  <a16:creationId xmlns:a16="http://schemas.microsoft.com/office/drawing/2014/main" id="{7B800FC6-1D49-41D6-9C82-3943B9CDE565}"/>
                </a:ext>
              </a:extLst>
            </p:cNvPr>
            <p:cNvSpPr/>
            <p:nvPr/>
          </p:nvSpPr>
          <p:spPr>
            <a:xfrm>
              <a:off x="7257259" y="5029248"/>
              <a:ext cx="2131415" cy="241318"/>
            </a:xfrm>
            <a:prstGeom prst="rect">
              <a:avLst/>
            </a:prstGeom>
            <a:solidFill>
              <a:srgbClr val="497E5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000">
                <a:latin typeface="Tw Cen MT" panose="020B0602020104020603" pitchFamily="34" charset="0"/>
              </a:endParaRPr>
            </a:p>
          </p:txBody>
        </p:sp>
        <p:sp>
          <p:nvSpPr>
            <p:cNvPr id="90" name="Tekstfelt 89">
              <a:extLst>
                <a:ext uri="{FF2B5EF4-FFF2-40B4-BE49-F238E27FC236}">
                  <a16:creationId xmlns:a16="http://schemas.microsoft.com/office/drawing/2014/main" id="{59C5C8A5-C281-4318-9122-CEF9640FD421}"/>
                </a:ext>
              </a:extLst>
            </p:cNvPr>
            <p:cNvSpPr txBox="1"/>
            <p:nvPr/>
          </p:nvSpPr>
          <p:spPr>
            <a:xfrm>
              <a:off x="7335731" y="5026797"/>
              <a:ext cx="1974471" cy="246966"/>
            </a:xfrm>
            <a:prstGeom prst="rect">
              <a:avLst/>
            </a:prstGeom>
            <a:noFill/>
          </p:spPr>
          <p:txBody>
            <a:bodyPr wrap="square" rtlCol="0">
              <a:spAutoFit/>
            </a:bodyPr>
            <a:lstStyle/>
            <a:p>
              <a:pPr algn="ctr"/>
              <a:endParaRPr lang="da-DK" sz="1000" b="1" dirty="0" smtClean="0">
                <a:ln w="3175">
                  <a:noFill/>
                </a:ln>
                <a:solidFill>
                  <a:schemeClr val="bg1"/>
                </a:solidFill>
                <a:latin typeface="Tw Cen MT" panose="020B0602020104020603" pitchFamily="34" charset="0"/>
              </a:endParaRPr>
            </a:p>
            <a:p>
              <a:pPr algn="ctr"/>
              <a:r>
                <a:rPr lang="da-DK" sz="1000" b="1" dirty="0" smtClean="0">
                  <a:ln w="3175">
                    <a:noFill/>
                  </a:ln>
                  <a:solidFill>
                    <a:schemeClr val="bg1"/>
                  </a:solidFill>
                  <a:latin typeface="Tw Cen MT" panose="020B0602020104020603" pitchFamily="34" charset="0"/>
                </a:rPr>
                <a:t>REGIONENS </a:t>
              </a:r>
              <a:r>
                <a:rPr lang="da-DK" sz="1000" b="1" dirty="0">
                  <a:ln w="3175">
                    <a:noFill/>
                  </a:ln>
                  <a:solidFill>
                    <a:schemeClr val="bg1"/>
                  </a:solidFill>
                  <a:latin typeface="Tw Cen MT" panose="020B0602020104020603" pitchFamily="34" charset="0"/>
                </a:rPr>
                <a:t>LOKALE SPØRGSMÅL</a:t>
              </a:r>
            </a:p>
          </p:txBody>
        </p:sp>
      </p:grpSp>
      <p:sp>
        <p:nvSpPr>
          <p:cNvPr id="88" name="Tekstfelt 87">
            <a:extLst>
              <a:ext uri="{FF2B5EF4-FFF2-40B4-BE49-F238E27FC236}">
                <a16:creationId xmlns:a16="http://schemas.microsoft.com/office/drawing/2014/main" id="{46ADF952-3219-45F4-8DEA-52CBF5A572BC}"/>
              </a:ext>
            </a:extLst>
          </p:cNvPr>
          <p:cNvSpPr txBox="1"/>
          <p:nvPr/>
        </p:nvSpPr>
        <p:spPr>
          <a:xfrm>
            <a:off x="5987061" y="4924530"/>
            <a:ext cx="2394402" cy="400110"/>
          </a:xfrm>
          <a:prstGeom prst="rect">
            <a:avLst/>
          </a:prstGeom>
          <a:solidFill>
            <a:srgbClr val="799A78"/>
          </a:solidFill>
        </p:spPr>
        <p:txBody>
          <a:bodyPr wrap="square" rtlCol="0">
            <a:spAutoFit/>
          </a:bodyPr>
          <a:lstStyle/>
          <a:p>
            <a:pPr algn="ctr"/>
            <a:endParaRPr lang="da-DK" sz="1000" b="1" dirty="0" smtClean="0">
              <a:ln w="3175">
                <a:noFill/>
              </a:ln>
              <a:solidFill>
                <a:schemeClr val="bg1"/>
              </a:solidFill>
              <a:latin typeface="Tw Cen MT" panose="020B0602020104020603" pitchFamily="34" charset="0"/>
            </a:endParaRPr>
          </a:p>
          <a:p>
            <a:pPr algn="ctr"/>
            <a:r>
              <a:rPr lang="da-DK" sz="1000" b="1" dirty="0" smtClean="0">
                <a:ln w="3175">
                  <a:noFill/>
                </a:ln>
                <a:solidFill>
                  <a:schemeClr val="bg1"/>
                </a:solidFill>
                <a:latin typeface="Tw Cen MT" panose="020B0602020104020603" pitchFamily="34" charset="0"/>
              </a:rPr>
              <a:t>AFDELINGENS </a:t>
            </a:r>
            <a:r>
              <a:rPr lang="da-DK" sz="1000" b="1" dirty="0">
                <a:ln w="3175">
                  <a:noFill/>
                </a:ln>
                <a:solidFill>
                  <a:schemeClr val="bg1"/>
                </a:solidFill>
                <a:latin typeface="Tw Cen MT" panose="020B0602020104020603" pitchFamily="34" charset="0"/>
              </a:rPr>
              <a:t>LOKALE SPØRGSMÅL</a:t>
            </a:r>
          </a:p>
        </p:txBody>
      </p:sp>
    </p:spTree>
    <p:extLst>
      <p:ext uri="{BB962C8B-B14F-4D97-AF65-F5344CB8AC3E}">
        <p14:creationId xmlns:p14="http://schemas.microsoft.com/office/powerpoint/2010/main" val="3631980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2954DEC-C986-4620-B917-5DEF1A9E1180}"/>
              </a:ext>
            </a:extLst>
          </p:cNvPr>
          <p:cNvSpPr/>
          <p:nvPr/>
        </p:nvSpPr>
        <p:spPr>
          <a:xfrm>
            <a:off x="4828797" y="950248"/>
            <a:ext cx="5108828" cy="5635970"/>
          </a:xfrm>
          <a:prstGeom prst="rect">
            <a:avLst/>
          </a:prstGeom>
          <a:solidFill>
            <a:srgbClr val="425B67">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grpSp>
        <p:nvGrpSpPr>
          <p:cNvPr id="6" name="Gruppe 5">
            <a:extLst>
              <a:ext uri="{FF2B5EF4-FFF2-40B4-BE49-F238E27FC236}">
                <a16:creationId xmlns:a16="http://schemas.microsoft.com/office/drawing/2014/main" id="{DBA97F0D-B3C7-4E1D-AA82-0DA865BD9CD2}"/>
              </a:ext>
            </a:extLst>
          </p:cNvPr>
          <p:cNvGrpSpPr/>
          <p:nvPr/>
        </p:nvGrpSpPr>
        <p:grpSpPr>
          <a:xfrm>
            <a:off x="4953000" y="1342657"/>
            <a:ext cx="5792865" cy="4129337"/>
            <a:chOff x="3777287" y="2134972"/>
            <a:chExt cx="5792865" cy="4129337"/>
          </a:xfrm>
        </p:grpSpPr>
        <p:sp>
          <p:nvSpPr>
            <p:cNvPr id="8" name="Tekstfelt 7">
              <a:extLst>
                <a:ext uri="{FF2B5EF4-FFF2-40B4-BE49-F238E27FC236}">
                  <a16:creationId xmlns:a16="http://schemas.microsoft.com/office/drawing/2014/main" id="{DA8E6430-1B9D-41AA-8418-806A7EC96438}"/>
                </a:ext>
              </a:extLst>
            </p:cNvPr>
            <p:cNvSpPr txBox="1"/>
            <p:nvPr/>
          </p:nvSpPr>
          <p:spPr>
            <a:xfrm>
              <a:off x="3777287" y="2134972"/>
              <a:ext cx="2536432" cy="1323439"/>
            </a:xfrm>
            <a:prstGeom prst="rect">
              <a:avLst/>
            </a:prstGeom>
            <a:noFill/>
            <a:ln>
              <a:noFill/>
            </a:ln>
          </p:spPr>
          <p:txBody>
            <a:bodyPr wrap="square" rtlCol="0">
              <a:spAutoFit/>
            </a:bodyPr>
            <a:lstStyle/>
            <a:p>
              <a:r>
                <a:rPr lang="da-DK" sz="8000" spc="-100" dirty="0" smtClean="0">
                  <a:ln w="19050">
                    <a:noFill/>
                  </a:ln>
                  <a:solidFill>
                    <a:srgbClr val="006837"/>
                  </a:solidFill>
                  <a:latin typeface="Tw Cen MT" panose="020B0602020104020603" pitchFamily="34" charset="0"/>
                </a:rPr>
                <a:t>2022</a:t>
              </a:r>
              <a:endParaRPr lang="da-DK" sz="8000" spc="-100" dirty="0">
                <a:ln w="19050">
                  <a:noFill/>
                </a:ln>
                <a:solidFill>
                  <a:srgbClr val="006837"/>
                </a:solidFill>
                <a:latin typeface="Tw Cen MT" panose="020B0602020104020603" pitchFamily="34" charset="0"/>
              </a:endParaRPr>
            </a:p>
          </p:txBody>
        </p:sp>
        <p:sp>
          <p:nvSpPr>
            <p:cNvPr id="13" name="Tekstfelt 12">
              <a:extLst>
                <a:ext uri="{FF2B5EF4-FFF2-40B4-BE49-F238E27FC236}">
                  <a16:creationId xmlns:a16="http://schemas.microsoft.com/office/drawing/2014/main" id="{DF887CC1-388F-40AC-B0C0-7B8281D30EA8}"/>
                </a:ext>
              </a:extLst>
            </p:cNvPr>
            <p:cNvSpPr txBox="1"/>
            <p:nvPr/>
          </p:nvSpPr>
          <p:spPr>
            <a:xfrm>
              <a:off x="4713391" y="3522615"/>
              <a:ext cx="2392414" cy="1323439"/>
            </a:xfrm>
            <a:prstGeom prst="rect">
              <a:avLst/>
            </a:prstGeom>
            <a:noFill/>
          </p:spPr>
          <p:txBody>
            <a:bodyPr wrap="square" rtlCol="0">
              <a:spAutoFit/>
            </a:bodyPr>
            <a:lstStyle/>
            <a:p>
              <a:r>
                <a:rPr lang="da-DK" sz="8000" spc="-100" dirty="0" smtClean="0">
                  <a:ln w="19050">
                    <a:noFill/>
                  </a:ln>
                  <a:solidFill>
                    <a:srgbClr val="006837"/>
                  </a:solidFill>
                  <a:latin typeface="Tw Cen MT" panose="020B0602020104020603" pitchFamily="34" charset="0"/>
                </a:rPr>
                <a:t>2023</a:t>
              </a:r>
              <a:endParaRPr lang="da-DK" sz="8000" spc="-100" dirty="0">
                <a:ln w="19050">
                  <a:noFill/>
                </a:ln>
                <a:solidFill>
                  <a:srgbClr val="006837"/>
                </a:solidFill>
                <a:latin typeface="Tw Cen MT" panose="020B0602020104020603" pitchFamily="34" charset="0"/>
              </a:endParaRPr>
            </a:p>
          </p:txBody>
        </p:sp>
        <p:sp>
          <p:nvSpPr>
            <p:cNvPr id="15" name="Tekstfelt 14">
              <a:extLst>
                <a:ext uri="{FF2B5EF4-FFF2-40B4-BE49-F238E27FC236}">
                  <a16:creationId xmlns:a16="http://schemas.microsoft.com/office/drawing/2014/main" id="{6642F2BD-FEF4-4C49-A639-A9DA197FD009}"/>
                </a:ext>
              </a:extLst>
            </p:cNvPr>
            <p:cNvSpPr txBox="1"/>
            <p:nvPr/>
          </p:nvSpPr>
          <p:spPr>
            <a:xfrm>
              <a:off x="5577487" y="4940870"/>
              <a:ext cx="3992665" cy="1323439"/>
            </a:xfrm>
            <a:prstGeom prst="rect">
              <a:avLst/>
            </a:prstGeom>
            <a:noFill/>
          </p:spPr>
          <p:txBody>
            <a:bodyPr wrap="square" rtlCol="0">
              <a:spAutoFit/>
            </a:bodyPr>
            <a:lstStyle/>
            <a:p>
              <a:r>
                <a:rPr lang="da-DK" sz="8000" spc="-100" dirty="0" smtClean="0">
                  <a:ln w="19050">
                    <a:noFill/>
                  </a:ln>
                  <a:solidFill>
                    <a:srgbClr val="006837"/>
                  </a:solidFill>
                  <a:latin typeface="Tw Cen MT" panose="020B0602020104020603" pitchFamily="34" charset="0"/>
                </a:rPr>
                <a:t>2024</a:t>
              </a:r>
              <a:r>
                <a:rPr lang="da-DK" sz="7200" kern="0" spc="-100" dirty="0" smtClean="0">
                  <a:ln w="19050">
                    <a:noFill/>
                  </a:ln>
                  <a:solidFill>
                    <a:srgbClr val="006837"/>
                  </a:solidFill>
                  <a:latin typeface="Tw Cen MT" panose="020B0602020104020603" pitchFamily="34" charset="0"/>
                </a:rPr>
                <a:t>…</a:t>
              </a:r>
              <a:endParaRPr lang="da-DK" sz="7200" kern="0" spc="-100" dirty="0">
                <a:ln w="19050">
                  <a:noFill/>
                </a:ln>
                <a:solidFill>
                  <a:srgbClr val="006837"/>
                </a:solidFill>
                <a:latin typeface="Tw Cen MT" panose="020B0602020104020603" pitchFamily="34" charset="0"/>
              </a:endParaRPr>
            </a:p>
          </p:txBody>
        </p:sp>
      </p:grpSp>
      <p:sp>
        <p:nvSpPr>
          <p:cNvPr id="48" name="Tekstboks 47"/>
          <p:cNvSpPr txBox="1"/>
          <p:nvPr/>
        </p:nvSpPr>
        <p:spPr>
          <a:xfrm>
            <a:off x="416496" y="329563"/>
            <a:ext cx="7200800" cy="461665"/>
          </a:xfrm>
          <a:prstGeom prst="rect">
            <a:avLst/>
          </a:prstGeom>
          <a:noFill/>
        </p:spPr>
        <p:txBody>
          <a:bodyPr wrap="square" rtlCol="0">
            <a:spAutoFit/>
          </a:bodyPr>
          <a:lstStyle/>
          <a:p>
            <a:r>
              <a:rPr lang="da-DK" sz="2400" dirty="0">
                <a:latin typeface="Tw Cen MT" panose="020B0602020104020603" pitchFamily="34" charset="0"/>
              </a:rPr>
              <a:t>Årlig status </a:t>
            </a:r>
            <a:r>
              <a:rPr lang="da-DK" sz="2400" dirty="0" smtClean="0">
                <a:latin typeface="Tw Cen MT" panose="020B0602020104020603" pitchFamily="34" charset="0"/>
              </a:rPr>
              <a:t>i LUP Psykiatri </a:t>
            </a:r>
            <a:endParaRPr lang="da-DK" sz="2400" dirty="0">
              <a:latin typeface="Tw Cen MT" panose="020B0602020104020603" pitchFamily="34" charset="0"/>
            </a:endParaRPr>
          </a:p>
        </p:txBody>
      </p:sp>
      <p:sp>
        <p:nvSpPr>
          <p:cNvPr id="5" name="Tekstfelt 4">
            <a:extLst>
              <a:ext uri="{FF2B5EF4-FFF2-40B4-BE49-F238E27FC236}">
                <a16:creationId xmlns:a16="http://schemas.microsoft.com/office/drawing/2014/main" id="{FC3F8346-1A72-452A-9FAC-2FC3239B9A5B}"/>
              </a:ext>
            </a:extLst>
          </p:cNvPr>
          <p:cNvSpPr txBox="1"/>
          <p:nvPr/>
        </p:nvSpPr>
        <p:spPr>
          <a:xfrm>
            <a:off x="9042823"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a:t>
            </a:r>
            <a:r>
              <a:rPr lang="da-DK" sz="800" dirty="0" smtClean="0">
                <a:solidFill>
                  <a:schemeClr val="bg1"/>
                </a:solidFill>
                <a:latin typeface="Verdana" panose="020B0604030504040204" pitchFamily="34" charset="0"/>
                <a:ea typeface="Verdana" panose="020B0604030504040204" pitchFamily="34" charset="0"/>
              </a:rPr>
              <a:t>7</a:t>
            </a:r>
            <a:endParaRPr lang="da-DK" sz="800" dirty="0">
              <a:solidFill>
                <a:schemeClr val="bg1"/>
              </a:solidFill>
              <a:latin typeface="Verdana" panose="020B0604030504040204" pitchFamily="34" charset="0"/>
              <a:ea typeface="Verdana" panose="020B0604030504040204" pitchFamily="34" charset="0"/>
            </a:endParaRPr>
          </a:p>
        </p:txBody>
      </p:sp>
      <p:sp>
        <p:nvSpPr>
          <p:cNvPr id="2" name="Tekstfelt 1">
            <a:extLst>
              <a:ext uri="{FF2B5EF4-FFF2-40B4-BE49-F238E27FC236}">
                <a16:creationId xmlns:a16="http://schemas.microsoft.com/office/drawing/2014/main" id="{7530F0D9-892D-4936-A3E8-DC20C62A24AA}"/>
              </a:ext>
            </a:extLst>
          </p:cNvPr>
          <p:cNvSpPr txBox="1"/>
          <p:nvPr/>
        </p:nvSpPr>
        <p:spPr>
          <a:xfrm>
            <a:off x="416496" y="1196752"/>
            <a:ext cx="4035567" cy="3416320"/>
          </a:xfrm>
          <a:prstGeom prst="rect">
            <a:avLst/>
          </a:prstGeom>
          <a:noFill/>
        </p:spPr>
        <p:txBody>
          <a:bodyPr wrap="square" rtlCol="0">
            <a:spAutoFit/>
          </a:bodyPr>
          <a:lstStyle/>
          <a:p>
            <a:r>
              <a:rPr lang="da-DK" sz="1000" dirty="0">
                <a:latin typeface="Verdana" panose="020B0604030504040204" pitchFamily="34" charset="0"/>
                <a:ea typeface="Verdana" panose="020B0604030504040204" pitchFamily="34" charset="0"/>
              </a:rPr>
              <a:t>Fremtidens LUP giver stadig en årlig status på forskelle og udvikling i patientoplevelser over tid – nationalt og på tværs af </a:t>
            </a:r>
            <a:r>
              <a:rPr lang="da-DK" sz="1000" dirty="0" smtClean="0">
                <a:latin typeface="Verdana" panose="020B0604030504040204" pitchFamily="34" charset="0"/>
                <a:ea typeface="Verdana" panose="020B0604030504040204" pitchFamily="34" charset="0"/>
              </a:rPr>
              <a:t>regioner. </a:t>
            </a:r>
            <a:r>
              <a:rPr lang="da-DK" sz="1000" dirty="0">
                <a:latin typeface="Verdana" panose="020B0604030504040204" pitchFamily="34" charset="0"/>
                <a:ea typeface="Verdana" panose="020B0604030504040204" pitchFamily="34" charset="0"/>
              </a:rPr>
              <a:t>Den årlige status bliver offentliggjort hvert år i uge 11.</a:t>
            </a:r>
          </a:p>
          <a:p>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Hver region og hvert hospital får en </a:t>
            </a:r>
            <a:r>
              <a:rPr lang="da-DK" sz="1000" dirty="0" smtClean="0">
                <a:latin typeface="Verdana" panose="020B0604030504040204" pitchFamily="34" charset="0"/>
                <a:ea typeface="Verdana" panose="020B0604030504040204" pitchFamily="34" charset="0"/>
              </a:rPr>
              <a:t>årsrapport, </a:t>
            </a:r>
            <a:r>
              <a:rPr lang="da-DK" sz="1000" dirty="0">
                <a:latin typeface="Verdana" panose="020B0604030504040204" pitchFamily="34" charset="0"/>
                <a:ea typeface="Verdana" panose="020B0604030504040204" pitchFamily="34" charset="0"/>
              </a:rPr>
              <a:t>hvor regionen kan se </a:t>
            </a:r>
            <a:r>
              <a:rPr lang="da-DK" sz="1000" dirty="0" smtClean="0">
                <a:latin typeface="Verdana" panose="020B0604030504040204" pitchFamily="34" charset="0"/>
                <a:ea typeface="Verdana" panose="020B0604030504040204" pitchFamily="34" charset="0"/>
              </a:rPr>
              <a:t>afdelingernes scorer </a:t>
            </a:r>
            <a:r>
              <a:rPr lang="da-DK" sz="1000" dirty="0">
                <a:latin typeface="Verdana" panose="020B0604030504040204" pitchFamily="34" charset="0"/>
                <a:ea typeface="Verdana" panose="020B0604030504040204" pitchFamily="34" charset="0"/>
              </a:rPr>
              <a:t>i forhold til </a:t>
            </a:r>
            <a:r>
              <a:rPr lang="da-DK" sz="1000" dirty="0" smtClean="0">
                <a:latin typeface="Verdana" panose="020B0604030504040204" pitchFamily="34" charset="0"/>
                <a:ea typeface="Verdana" panose="020B0604030504040204" pitchFamily="34" charset="0"/>
              </a:rPr>
              <a:t>regionen. </a:t>
            </a:r>
            <a:endParaRPr lang="da-DK" sz="1000" dirty="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pPr>
              <a:spcAft>
                <a:spcPts val="600"/>
              </a:spcAft>
            </a:pPr>
            <a:r>
              <a:rPr lang="da-DK" dirty="0" smtClean="0">
                <a:solidFill>
                  <a:prstClr val="black"/>
                </a:solidFill>
                <a:latin typeface="Tw Cen MT" panose="020B0602020104020603" pitchFamily="34" charset="0"/>
                <a:ea typeface="Verdana" panose="020B0604030504040204" pitchFamily="34" charset="0"/>
              </a:rPr>
              <a:t>One-pagere </a:t>
            </a:r>
            <a:r>
              <a:rPr lang="da-DK" dirty="0">
                <a:solidFill>
                  <a:prstClr val="black"/>
                </a:solidFill>
                <a:latin typeface="Tw Cen MT" panose="020B0602020104020603" pitchFamily="34" charset="0"/>
                <a:ea typeface="Verdana" panose="020B0604030504040204" pitchFamily="34" charset="0"/>
              </a:rPr>
              <a:t>samler centrale resultater</a:t>
            </a:r>
            <a:endParaRPr lang="da-DK" sz="1000" dirty="0">
              <a:latin typeface="Verdana" panose="020B0604030504040204" pitchFamily="34" charset="0"/>
              <a:ea typeface="Verdana" panose="020B0604030504040204" pitchFamily="34" charset="0"/>
            </a:endParaRPr>
          </a:p>
          <a:p>
            <a:r>
              <a:rPr lang="da-DK" sz="1000" dirty="0">
                <a:latin typeface="Verdana" panose="020B0604030504040204" pitchFamily="34" charset="0"/>
                <a:ea typeface="Verdana" panose="020B0604030504040204" pitchFamily="34" charset="0"/>
              </a:rPr>
              <a:t>Der er ikke længere en national </a:t>
            </a:r>
            <a:r>
              <a:rPr lang="da-DK" sz="1000" dirty="0" smtClean="0">
                <a:latin typeface="Verdana" panose="020B0604030504040204" pitchFamily="34" charset="0"/>
                <a:ea typeface="Verdana" panose="020B0604030504040204" pitchFamily="34" charset="0"/>
              </a:rPr>
              <a:t>rapport, da den er erstattet af </a:t>
            </a:r>
            <a:r>
              <a:rPr lang="da-DK" sz="1000" dirty="0">
                <a:latin typeface="Verdana" panose="020B0604030504040204" pitchFamily="34" charset="0"/>
                <a:ea typeface="Verdana" panose="020B0604030504040204" pitchFamily="34" charset="0"/>
              </a:rPr>
              <a:t>en one-pager med de centrale nationale </a:t>
            </a:r>
            <a:r>
              <a:rPr lang="da-DK" sz="1000" dirty="0" smtClean="0">
                <a:latin typeface="Verdana" panose="020B0604030504040204" pitchFamily="34" charset="0"/>
                <a:ea typeface="Verdana" panose="020B0604030504040204" pitchFamily="34" charset="0"/>
              </a:rPr>
              <a:t>resultater. Der er også en </a:t>
            </a:r>
            <a:r>
              <a:rPr lang="da-DK" sz="1000" dirty="0" err="1" smtClean="0">
                <a:latin typeface="Verdana" panose="020B0604030504040204" pitchFamily="34" charset="0"/>
                <a:ea typeface="Verdana" panose="020B0604030504040204" pitchFamily="34" charset="0"/>
              </a:rPr>
              <a:t>one</a:t>
            </a:r>
            <a:r>
              <a:rPr lang="da-DK" sz="1000" dirty="0" smtClean="0">
                <a:latin typeface="Verdana" panose="020B0604030504040204" pitchFamily="34" charset="0"/>
                <a:ea typeface="Verdana" panose="020B0604030504040204" pitchFamily="34" charset="0"/>
              </a:rPr>
              <a:t>-pager for LUP </a:t>
            </a:r>
            <a:r>
              <a:rPr lang="da-DK" sz="1000" dirty="0">
                <a:latin typeface="Verdana" panose="020B0604030504040204" pitchFamily="34" charset="0"/>
                <a:ea typeface="Verdana" panose="020B0604030504040204" pitchFamily="34" charset="0"/>
              </a:rPr>
              <a:t>Somatik, LUP Akutmodtagelse og LUP Fødende. </a:t>
            </a:r>
          </a:p>
          <a:p>
            <a:endParaRPr lang="da-DK" sz="1000" dirty="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pPr>
              <a:spcAft>
                <a:spcPts val="600"/>
              </a:spcAft>
            </a:pPr>
            <a:r>
              <a:rPr lang="da-DK" dirty="0" smtClean="0">
                <a:solidFill>
                  <a:prstClr val="black"/>
                </a:solidFill>
                <a:latin typeface="Tw Cen MT" panose="020B0602020104020603" pitchFamily="34" charset="0"/>
                <a:ea typeface="Verdana" panose="020B0604030504040204" pitchFamily="34" charset="0"/>
              </a:rPr>
              <a:t>Tema-/inspirationsrapporter</a:t>
            </a:r>
            <a:endParaRPr lang="da-DK" dirty="0">
              <a:solidFill>
                <a:prstClr val="black"/>
              </a:solidFill>
              <a:latin typeface="Tw Cen MT" panose="020B0602020104020603" pitchFamily="34" charset="0"/>
              <a:ea typeface="Verdana" panose="020B0604030504040204" pitchFamily="34" charset="0"/>
            </a:endParaRPr>
          </a:p>
          <a:p>
            <a:r>
              <a:rPr lang="da-DK" sz="1000" dirty="0" smtClean="0">
                <a:latin typeface="Verdana" panose="020B0604030504040204" pitchFamily="34" charset="0"/>
                <a:ea typeface="Verdana" panose="020B0604030504040204" pitchFamily="34" charset="0"/>
              </a:rPr>
              <a:t>Der kommer desuden rapporter, som fx sætter fokus på områder eller går </a:t>
            </a:r>
            <a:r>
              <a:rPr lang="da-DK" sz="1000" dirty="0">
                <a:latin typeface="Verdana" panose="020B0604030504040204" pitchFamily="34" charset="0"/>
                <a:ea typeface="Verdana" panose="020B0604030504040204" pitchFamily="34" charset="0"/>
              </a:rPr>
              <a:t>i dybden med aktuelle </a:t>
            </a:r>
            <a:r>
              <a:rPr lang="da-DK" sz="1000" dirty="0" smtClean="0">
                <a:latin typeface="Verdana" panose="020B0604030504040204" pitchFamily="34" charset="0"/>
                <a:ea typeface="Verdana" panose="020B0604030504040204" pitchFamily="34" charset="0"/>
              </a:rPr>
              <a:t>emner, som giver ny viden og </a:t>
            </a:r>
            <a:r>
              <a:rPr lang="da-DK" sz="1000" dirty="0">
                <a:latin typeface="Verdana" panose="020B0604030504040204" pitchFamily="34" charset="0"/>
                <a:ea typeface="Verdana" panose="020B0604030504040204" pitchFamily="34" charset="0"/>
              </a:rPr>
              <a:t>inspiration til ny praksis på </a:t>
            </a:r>
            <a:r>
              <a:rPr lang="da-DK" sz="1000" dirty="0" smtClean="0">
                <a:latin typeface="Verdana" panose="020B0604030504040204" pitchFamily="34" charset="0"/>
                <a:ea typeface="Verdana" panose="020B0604030504040204" pitchFamily="34" charset="0"/>
              </a:rPr>
              <a:t>afdelingerne. </a:t>
            </a:r>
            <a:endParaRPr lang="da-DK" sz="1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5394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boks 47"/>
          <p:cNvSpPr txBox="1"/>
          <p:nvPr/>
        </p:nvSpPr>
        <p:spPr>
          <a:xfrm>
            <a:off x="272480" y="343812"/>
            <a:ext cx="6336704" cy="461665"/>
          </a:xfrm>
          <a:prstGeom prst="rect">
            <a:avLst/>
          </a:prstGeom>
          <a:noFill/>
        </p:spPr>
        <p:txBody>
          <a:bodyPr wrap="square" rtlCol="0">
            <a:spAutoFit/>
          </a:bodyPr>
          <a:lstStyle/>
          <a:p>
            <a:r>
              <a:rPr lang="da-DK" sz="2400" dirty="0">
                <a:latin typeface="Tw Cen MT" panose="020B0602020104020603" pitchFamily="34" charset="0"/>
              </a:rPr>
              <a:t>Nye opgaver i </a:t>
            </a:r>
            <a:r>
              <a:rPr lang="da-DK" sz="2400" dirty="0" smtClean="0">
                <a:latin typeface="Tw Cen MT" panose="020B0602020104020603" pitchFamily="34" charset="0"/>
              </a:rPr>
              <a:t>de månedlige målinger</a:t>
            </a:r>
            <a:r>
              <a:rPr lang="da-DK" sz="1400" dirty="0" smtClean="0">
                <a:solidFill>
                  <a:srgbClr val="FF0000"/>
                </a:solidFill>
                <a:latin typeface="Tw Cen MT" panose="020B0602020104020603" pitchFamily="34" charset="0"/>
              </a:rPr>
              <a:t> </a:t>
            </a:r>
            <a:endParaRPr lang="da-DK" sz="2400" dirty="0">
              <a:latin typeface="Tw Cen MT" panose="020B0602020104020603" pitchFamily="34" charset="0"/>
            </a:endParaRPr>
          </a:p>
        </p:txBody>
      </p:sp>
      <p:sp>
        <p:nvSpPr>
          <p:cNvPr id="5" name="Tekstfelt 4">
            <a:extLst>
              <a:ext uri="{FF2B5EF4-FFF2-40B4-BE49-F238E27FC236}">
                <a16:creationId xmlns:a16="http://schemas.microsoft.com/office/drawing/2014/main" id="{2E501164-2F1B-49F2-843D-84E096F155D1}"/>
              </a:ext>
            </a:extLst>
          </p:cNvPr>
          <p:cNvSpPr txBox="1"/>
          <p:nvPr/>
        </p:nvSpPr>
        <p:spPr>
          <a:xfrm>
            <a:off x="8985449" y="6586218"/>
            <a:ext cx="511679" cy="215444"/>
          </a:xfrm>
          <a:prstGeom prst="rect">
            <a:avLst/>
          </a:prstGeom>
          <a:noFill/>
        </p:spPr>
        <p:txBody>
          <a:bodyPr wrap="none" rtlCol="0">
            <a:spAutoFit/>
          </a:bodyPr>
          <a:lstStyle/>
          <a:p>
            <a:r>
              <a:rPr lang="da-DK" sz="800" dirty="0">
                <a:solidFill>
                  <a:schemeClr val="bg1"/>
                </a:solidFill>
                <a:latin typeface="Verdana" panose="020B0604030504040204" pitchFamily="34" charset="0"/>
                <a:ea typeface="Verdana" panose="020B0604030504040204" pitchFamily="34" charset="0"/>
              </a:rPr>
              <a:t>Side </a:t>
            </a:r>
            <a:r>
              <a:rPr lang="da-DK" sz="800" dirty="0" smtClean="0">
                <a:solidFill>
                  <a:schemeClr val="bg1"/>
                </a:solidFill>
                <a:latin typeface="Verdana" panose="020B0604030504040204" pitchFamily="34" charset="0"/>
                <a:ea typeface="Verdana" panose="020B0604030504040204" pitchFamily="34" charset="0"/>
              </a:rPr>
              <a:t>8</a:t>
            </a:r>
            <a:endParaRPr lang="da-DK" sz="800" dirty="0">
              <a:solidFill>
                <a:schemeClr val="bg1"/>
              </a:solidFill>
              <a:latin typeface="Verdana" panose="020B0604030504040204" pitchFamily="34" charset="0"/>
              <a:ea typeface="Verdana" panose="020B0604030504040204" pitchFamily="34" charset="0"/>
            </a:endParaRPr>
          </a:p>
        </p:txBody>
      </p:sp>
      <p:sp>
        <p:nvSpPr>
          <p:cNvPr id="2" name="Rektangel 1">
            <a:extLst>
              <a:ext uri="{FF2B5EF4-FFF2-40B4-BE49-F238E27FC236}">
                <a16:creationId xmlns:a16="http://schemas.microsoft.com/office/drawing/2014/main" id="{99FFC08F-8FDB-4A87-B501-BC78FF229FDD}"/>
              </a:ext>
            </a:extLst>
          </p:cNvPr>
          <p:cNvSpPr/>
          <p:nvPr/>
        </p:nvSpPr>
        <p:spPr>
          <a:xfrm>
            <a:off x="1424608" y="1988840"/>
            <a:ext cx="2613786" cy="3816424"/>
          </a:xfrm>
          <a:prstGeom prst="rect">
            <a:avLst/>
          </a:prstGeom>
          <a:solidFill>
            <a:srgbClr val="0068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Rektangel 6">
            <a:extLst>
              <a:ext uri="{FF2B5EF4-FFF2-40B4-BE49-F238E27FC236}">
                <a16:creationId xmlns:a16="http://schemas.microsoft.com/office/drawing/2014/main" id="{55CE3468-DC3D-41CA-8244-A20694FC364D}"/>
              </a:ext>
            </a:extLst>
          </p:cNvPr>
          <p:cNvSpPr/>
          <p:nvPr/>
        </p:nvSpPr>
        <p:spPr>
          <a:xfrm>
            <a:off x="5565068" y="1994404"/>
            <a:ext cx="2670740" cy="3810860"/>
          </a:xfrm>
          <a:prstGeom prst="rect">
            <a:avLst/>
          </a:prstGeom>
          <a:solidFill>
            <a:srgbClr val="497E5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F778E0B2-AE6A-4194-BF10-E283373EDA5F}"/>
              </a:ext>
            </a:extLst>
          </p:cNvPr>
          <p:cNvSpPr txBox="1"/>
          <p:nvPr/>
        </p:nvSpPr>
        <p:spPr>
          <a:xfrm>
            <a:off x="1517277" y="2256709"/>
            <a:ext cx="2428448" cy="3631763"/>
          </a:xfrm>
          <a:prstGeom prst="rect">
            <a:avLst/>
          </a:prstGeom>
          <a:noFill/>
        </p:spPr>
        <p:txBody>
          <a:bodyPr wrap="square" rtlCol="0">
            <a:spAutoFit/>
          </a:bodyPr>
          <a:lstStyle/>
          <a:p>
            <a:pPr marL="171450" indent="-171450">
              <a:buFont typeface="Arial" panose="020B0604020202020204" pitchFamily="34" charset="0"/>
              <a:buChar char="•"/>
            </a:pPr>
            <a:r>
              <a:rPr lang="da-DK" sz="1000" dirty="0">
                <a:solidFill>
                  <a:schemeClr val="bg1"/>
                </a:solidFill>
                <a:latin typeface="Verdana" panose="020B0604030504040204" pitchFamily="34" charset="0"/>
                <a:ea typeface="Verdana" panose="020B0604030504040204" pitchFamily="34" charset="0"/>
              </a:rPr>
              <a:t>Vælge hvordan de lokale spørgsmål skal fordeles mellem </a:t>
            </a:r>
            <a:r>
              <a:rPr lang="da-DK" sz="1000" dirty="0" smtClean="0">
                <a:solidFill>
                  <a:schemeClr val="bg1"/>
                </a:solidFill>
                <a:latin typeface="Verdana" panose="020B0604030504040204" pitchFamily="34" charset="0"/>
                <a:ea typeface="Verdana" panose="020B0604030504040204" pitchFamily="34" charset="0"/>
              </a:rPr>
              <a:t>region </a:t>
            </a:r>
            <a:r>
              <a:rPr lang="da-DK" sz="1000" dirty="0">
                <a:solidFill>
                  <a:schemeClr val="bg1"/>
                </a:solidFill>
                <a:latin typeface="Verdana" panose="020B0604030504040204" pitchFamily="34" charset="0"/>
                <a:ea typeface="Verdana" panose="020B0604030504040204" pitchFamily="34" charset="0"/>
              </a:rPr>
              <a:t>og afdelinger.</a:t>
            </a:r>
          </a:p>
          <a:p>
            <a:pPr marL="171450" indent="-171450">
              <a:buFont typeface="Arial" panose="020B0604020202020204" pitchFamily="34" charset="0"/>
              <a:buChar char="•"/>
            </a:pPr>
            <a:endParaRPr lang="da-DK" sz="1000" dirty="0">
              <a:solidFill>
                <a:schemeClr val="bg1"/>
              </a:solidFill>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solidFill>
                  <a:schemeClr val="bg1"/>
                </a:solidFill>
                <a:latin typeface="Verdana" panose="020B0604030504040204" pitchFamily="34" charset="0"/>
                <a:ea typeface="Verdana" panose="020B0604030504040204" pitchFamily="34" charset="0"/>
              </a:rPr>
              <a:t>Vælge </a:t>
            </a:r>
            <a:r>
              <a:rPr lang="da-DK" sz="1000" i="1" dirty="0">
                <a:solidFill>
                  <a:schemeClr val="bg1"/>
                </a:solidFill>
                <a:latin typeface="Verdana" panose="020B0604030504040204" pitchFamily="34" charset="0"/>
                <a:ea typeface="Verdana" panose="020B0604030504040204" pitchFamily="34" charset="0"/>
              </a:rPr>
              <a:t>hvilke</a:t>
            </a:r>
            <a:r>
              <a:rPr lang="da-DK" sz="1000" dirty="0">
                <a:solidFill>
                  <a:schemeClr val="bg1"/>
                </a:solidFill>
                <a:latin typeface="Verdana" panose="020B0604030504040204" pitchFamily="34" charset="0"/>
                <a:ea typeface="Verdana" panose="020B0604030504040204" pitchFamily="34" charset="0"/>
              </a:rPr>
              <a:t> spørgsmål der evt. skal stilles </a:t>
            </a:r>
            <a:r>
              <a:rPr lang="da-DK" sz="1000" dirty="0" smtClean="0">
                <a:solidFill>
                  <a:schemeClr val="bg1"/>
                </a:solidFill>
                <a:latin typeface="Verdana" panose="020B0604030504040204" pitchFamily="34" charset="0"/>
                <a:ea typeface="Verdana" panose="020B0604030504040204" pitchFamily="34" charset="0"/>
              </a:rPr>
              <a:t>til </a:t>
            </a:r>
            <a:r>
              <a:rPr lang="da-DK" sz="1000" dirty="0">
                <a:solidFill>
                  <a:schemeClr val="bg1"/>
                </a:solidFill>
                <a:latin typeface="Verdana" panose="020B0604030504040204" pitchFamily="34" charset="0"/>
                <a:ea typeface="Verdana" panose="020B0604030504040204" pitchFamily="34" charset="0"/>
              </a:rPr>
              <a:t>alle </a:t>
            </a:r>
            <a:r>
              <a:rPr lang="da-DK" sz="1000" dirty="0" smtClean="0">
                <a:solidFill>
                  <a:schemeClr val="bg1"/>
                </a:solidFill>
                <a:latin typeface="Verdana" panose="020B0604030504040204" pitchFamily="34" charset="0"/>
                <a:ea typeface="Verdana" panose="020B0604030504040204" pitchFamily="34" charset="0"/>
              </a:rPr>
              <a:t>regionens afdelinger.</a:t>
            </a:r>
            <a:endParaRPr lang="da-DK" sz="1000" dirty="0">
              <a:solidFill>
                <a:schemeClr val="bg1"/>
              </a:solidFill>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endParaRPr lang="da-DK" sz="1000" dirty="0">
              <a:solidFill>
                <a:schemeClr val="bg1"/>
              </a:solidFill>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solidFill>
                  <a:schemeClr val="bg1"/>
                </a:solidFill>
                <a:latin typeface="Verdana" panose="020B0604030504040204" pitchFamily="34" charset="0"/>
                <a:ea typeface="Verdana" panose="020B0604030504040204" pitchFamily="34" charset="0"/>
              </a:rPr>
              <a:t>Melde lokale spørgsmål for </a:t>
            </a:r>
            <a:r>
              <a:rPr lang="da-DK" sz="1000" dirty="0" smtClean="0">
                <a:solidFill>
                  <a:schemeClr val="bg1"/>
                </a:solidFill>
                <a:latin typeface="Verdana" panose="020B0604030504040204" pitchFamily="34" charset="0"/>
                <a:ea typeface="Verdana" panose="020B0604030504040204" pitchFamily="34" charset="0"/>
              </a:rPr>
              <a:t>regionen </a:t>
            </a:r>
            <a:r>
              <a:rPr lang="da-DK" sz="1000" dirty="0">
                <a:solidFill>
                  <a:schemeClr val="bg1"/>
                </a:solidFill>
                <a:latin typeface="Verdana" panose="020B0604030504040204" pitchFamily="34" charset="0"/>
                <a:ea typeface="Verdana" panose="020B0604030504040204" pitchFamily="34" charset="0"/>
              </a:rPr>
              <a:t>og afdelinger samlet ind til </a:t>
            </a:r>
            <a:r>
              <a:rPr lang="da-DK" sz="1000" dirty="0" smtClean="0">
                <a:solidFill>
                  <a:schemeClr val="bg1"/>
                </a:solidFill>
                <a:latin typeface="Verdana" panose="020B0604030504040204" pitchFamily="34" charset="0"/>
                <a:ea typeface="Verdana" panose="020B0604030504040204" pitchFamily="34" charset="0"/>
              </a:rPr>
              <a:t>DEFACTUM.</a:t>
            </a:r>
            <a:endParaRPr lang="da-DK" sz="1000" dirty="0">
              <a:solidFill>
                <a:schemeClr val="bg1"/>
              </a:solidFill>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endParaRPr lang="da-DK" sz="1000" dirty="0">
              <a:solidFill>
                <a:schemeClr val="bg1"/>
              </a:solidFill>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solidFill>
                  <a:schemeClr val="bg1"/>
                </a:solidFill>
                <a:latin typeface="Verdana" panose="020B0604030504040204" pitchFamily="34" charset="0"/>
                <a:ea typeface="Verdana" panose="020B0604030504040204" pitchFamily="34" charset="0"/>
              </a:rPr>
              <a:t>Følge op på regionale resultater for nationale og evt. lokale spørgsmål - løbende og via den årlige status. </a:t>
            </a:r>
            <a:endParaRPr lang="da-DK" sz="1000" dirty="0" smtClean="0">
              <a:solidFill>
                <a:schemeClr val="bg1"/>
              </a:solidFill>
              <a:latin typeface="Verdana" panose="020B0604030504040204" pitchFamily="34" charset="0"/>
              <a:ea typeface="Verdana" panose="020B0604030504040204" pitchFamily="34" charset="0"/>
            </a:endParaRPr>
          </a:p>
          <a:p>
            <a:r>
              <a:rPr lang="da-DK" sz="1000" dirty="0" smtClean="0">
                <a:solidFill>
                  <a:schemeClr val="bg1"/>
                </a:solidFill>
                <a:latin typeface="Verdana" panose="020B0604030504040204" pitchFamily="34" charset="0"/>
                <a:ea typeface="Verdana" panose="020B0604030504040204" pitchFamily="34" charset="0"/>
              </a:rPr>
              <a:t> </a:t>
            </a:r>
          </a:p>
          <a:p>
            <a:pPr marL="171450" indent="-171450">
              <a:buFont typeface="Arial" panose="020B0604020202020204" pitchFamily="34" charset="0"/>
              <a:buChar char="•"/>
            </a:pPr>
            <a:r>
              <a:rPr lang="da-DK" sz="1000" dirty="0">
                <a:solidFill>
                  <a:schemeClr val="bg1"/>
                </a:solidFill>
                <a:latin typeface="Verdana" panose="020B0604030504040204" pitchFamily="34" charset="0"/>
                <a:ea typeface="Verdana" panose="020B0604030504040204" pitchFamily="34" charset="0"/>
              </a:rPr>
              <a:t>Understøtte afdelingernes arbejde med de løbende målinger via den lokale kvalitetsorganisation</a:t>
            </a:r>
            <a:r>
              <a:rPr lang="da-DK" sz="1000" dirty="0" smtClean="0">
                <a:solidFill>
                  <a:schemeClr val="bg1"/>
                </a:solidFill>
                <a:latin typeface="Verdana" panose="020B0604030504040204" pitchFamily="34" charset="0"/>
                <a:ea typeface="Verdana" panose="020B0604030504040204" pitchFamily="34" charset="0"/>
              </a:rPr>
              <a:t>.</a:t>
            </a:r>
            <a:endParaRPr lang="da-DK" sz="1000" dirty="0">
              <a:solidFill>
                <a:schemeClr val="bg1"/>
              </a:solidFill>
              <a:latin typeface="Verdana" panose="020B0604030504040204" pitchFamily="34" charset="0"/>
              <a:ea typeface="Verdana" panose="020B0604030504040204" pitchFamily="34" charset="0"/>
            </a:endParaRPr>
          </a:p>
          <a:p>
            <a:endParaRPr lang="da-DK" sz="1000" dirty="0">
              <a:solidFill>
                <a:schemeClr val="bg1"/>
              </a:solidFill>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endParaRPr lang="da-DK" sz="1000" dirty="0">
              <a:solidFill>
                <a:schemeClr val="bg1"/>
              </a:solidFill>
              <a:latin typeface="Verdana" panose="020B0604030504040204" pitchFamily="34" charset="0"/>
              <a:ea typeface="Verdana" panose="020B0604030504040204" pitchFamily="34" charset="0"/>
            </a:endParaRPr>
          </a:p>
        </p:txBody>
      </p:sp>
      <p:sp>
        <p:nvSpPr>
          <p:cNvPr id="4" name="Tekstfelt 3">
            <a:extLst>
              <a:ext uri="{FF2B5EF4-FFF2-40B4-BE49-F238E27FC236}">
                <a16:creationId xmlns:a16="http://schemas.microsoft.com/office/drawing/2014/main" id="{8D22729D-B6DA-4304-89D2-684F0476946A}"/>
              </a:ext>
            </a:extLst>
          </p:cNvPr>
          <p:cNvSpPr txBox="1"/>
          <p:nvPr/>
        </p:nvSpPr>
        <p:spPr>
          <a:xfrm>
            <a:off x="2144688" y="1152877"/>
            <a:ext cx="2598732" cy="553998"/>
          </a:xfrm>
          <a:prstGeom prst="rect">
            <a:avLst/>
          </a:prstGeom>
          <a:noFill/>
        </p:spPr>
        <p:txBody>
          <a:bodyPr wrap="square" rtlCol="0">
            <a:spAutoFit/>
          </a:bodyPr>
          <a:lstStyle/>
          <a:p>
            <a:r>
              <a:rPr lang="da-DK" sz="3000" dirty="0" smtClean="0">
                <a:solidFill>
                  <a:srgbClr val="006837"/>
                </a:solidFill>
                <a:latin typeface="Tw Cen MT" panose="020B0602020104020603" pitchFamily="34" charset="0"/>
              </a:rPr>
              <a:t>Region</a:t>
            </a:r>
            <a:endParaRPr lang="da-DK" sz="3000" dirty="0">
              <a:solidFill>
                <a:srgbClr val="006837"/>
              </a:solidFill>
              <a:latin typeface="Tw Cen MT" panose="020B0602020104020603" pitchFamily="34" charset="0"/>
            </a:endParaRPr>
          </a:p>
        </p:txBody>
      </p:sp>
      <p:sp>
        <p:nvSpPr>
          <p:cNvPr id="11" name="Tekstfelt 10">
            <a:extLst>
              <a:ext uri="{FF2B5EF4-FFF2-40B4-BE49-F238E27FC236}">
                <a16:creationId xmlns:a16="http://schemas.microsoft.com/office/drawing/2014/main" id="{9FFBCCAB-99AD-4119-8F45-6016BBCEF2CF}"/>
              </a:ext>
            </a:extLst>
          </p:cNvPr>
          <p:cNvSpPr txBox="1"/>
          <p:nvPr/>
        </p:nvSpPr>
        <p:spPr>
          <a:xfrm>
            <a:off x="5961112" y="1142205"/>
            <a:ext cx="2598732" cy="553998"/>
          </a:xfrm>
          <a:prstGeom prst="rect">
            <a:avLst/>
          </a:prstGeom>
          <a:noFill/>
        </p:spPr>
        <p:txBody>
          <a:bodyPr wrap="square" rtlCol="0">
            <a:spAutoFit/>
          </a:bodyPr>
          <a:lstStyle/>
          <a:p>
            <a:r>
              <a:rPr lang="da-DK" sz="3000" dirty="0" smtClean="0">
                <a:solidFill>
                  <a:srgbClr val="006837"/>
                </a:solidFill>
                <a:latin typeface="Tw Cen MT" panose="020B0602020104020603" pitchFamily="34" charset="0"/>
              </a:rPr>
              <a:t>Afdeling</a:t>
            </a:r>
            <a:endParaRPr lang="da-DK" sz="3000" dirty="0">
              <a:solidFill>
                <a:srgbClr val="006837"/>
              </a:solidFill>
              <a:latin typeface="Tw Cen MT" panose="020B0602020104020603" pitchFamily="34" charset="0"/>
            </a:endParaRPr>
          </a:p>
        </p:txBody>
      </p:sp>
      <p:sp>
        <p:nvSpPr>
          <p:cNvPr id="12" name="Tekstfelt 11">
            <a:extLst>
              <a:ext uri="{FF2B5EF4-FFF2-40B4-BE49-F238E27FC236}">
                <a16:creationId xmlns:a16="http://schemas.microsoft.com/office/drawing/2014/main" id="{A8BB78A6-EDBB-4D8B-9B33-4CB8C799134D}"/>
              </a:ext>
            </a:extLst>
          </p:cNvPr>
          <p:cNvSpPr txBox="1"/>
          <p:nvPr/>
        </p:nvSpPr>
        <p:spPr>
          <a:xfrm>
            <a:off x="5624261" y="1980269"/>
            <a:ext cx="2379633" cy="3170099"/>
          </a:xfrm>
          <a:prstGeom prst="rect">
            <a:avLst/>
          </a:prstGeom>
          <a:noFill/>
        </p:spPr>
        <p:txBody>
          <a:bodyPr wrap="square" rtlCol="0">
            <a:spAutoFit/>
          </a:bodyPr>
          <a:lstStyle/>
          <a:p>
            <a:endParaRPr lang="da-DK" sz="1000" dirty="0" smtClean="0">
              <a:latin typeface="Verdana" panose="020B0604030504040204" pitchFamily="34" charset="0"/>
              <a:ea typeface="Verdana" panose="020B0604030504040204" pitchFamily="34" charset="0"/>
            </a:endParaRPr>
          </a:p>
          <a:p>
            <a:endParaRPr lang="da-DK" sz="100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latin typeface="Verdana" panose="020B0604030504040204" pitchFamily="34" charset="0"/>
                <a:ea typeface="Verdana" panose="020B0604030504040204" pitchFamily="34" charset="0"/>
              </a:rPr>
              <a:t>Vælge evt. lokale </a:t>
            </a:r>
            <a:r>
              <a:rPr lang="da-DK" sz="1000" dirty="0" smtClean="0">
                <a:latin typeface="Verdana" panose="020B0604030504040204" pitchFamily="34" charset="0"/>
                <a:ea typeface="Verdana" panose="020B0604030504040204" pitchFamily="34" charset="0"/>
              </a:rPr>
              <a:t>spørgsmål.</a:t>
            </a:r>
            <a:endParaRPr lang="da-DK" sz="100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endParaRPr lang="da-DK" sz="1000" dirty="0">
              <a:latin typeface="Verdana" panose="020B0604030504040204" pitchFamily="34" charset="0"/>
              <a:ea typeface="Verdana" panose="020B0604030504040204" pitchFamily="34" charset="0"/>
            </a:endParaRPr>
          </a:p>
          <a:p>
            <a:endParaRPr lang="da-DK" sz="1000" dirty="0" smtClean="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latin typeface="Verdana" panose="020B0604030504040204" pitchFamily="34" charset="0"/>
                <a:ea typeface="Verdana" panose="020B0604030504040204" pitchFamily="34" charset="0"/>
              </a:rPr>
              <a:t>Melde lokale spørgsmål for </a:t>
            </a:r>
            <a:r>
              <a:rPr lang="da-DK" sz="1000" dirty="0" smtClean="0">
                <a:latin typeface="Verdana" panose="020B0604030504040204" pitchFamily="34" charset="0"/>
                <a:ea typeface="Verdana" panose="020B0604030504040204" pitchFamily="34" charset="0"/>
              </a:rPr>
              <a:t> afdelingen </a:t>
            </a:r>
            <a:r>
              <a:rPr lang="da-DK" sz="1000" dirty="0">
                <a:latin typeface="Verdana" panose="020B0604030504040204" pitchFamily="34" charset="0"/>
                <a:ea typeface="Verdana" panose="020B0604030504040204" pitchFamily="34" charset="0"/>
              </a:rPr>
              <a:t>ind til regionen</a:t>
            </a:r>
            <a:r>
              <a:rPr lang="da-DK" sz="1000" dirty="0" smtClean="0">
                <a:latin typeface="Verdana" panose="020B0604030504040204" pitchFamily="34" charset="0"/>
                <a:ea typeface="Verdana" panose="020B0604030504040204" pitchFamily="34" charset="0"/>
              </a:rPr>
              <a:t>.</a:t>
            </a:r>
          </a:p>
          <a:p>
            <a:pPr marL="171450" indent="-171450">
              <a:buFont typeface="Arial" panose="020B0604020202020204" pitchFamily="34" charset="0"/>
              <a:buChar char="•"/>
            </a:pPr>
            <a:endParaRPr lang="da-DK" sz="100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latin typeface="Verdana" panose="020B0604030504040204" pitchFamily="34" charset="0"/>
                <a:ea typeface="Verdana" panose="020B0604030504040204" pitchFamily="34" charset="0"/>
              </a:rPr>
              <a:t>Motivere patienter til at deltage fx ved at placere informationsmateriale på centrale steder.</a:t>
            </a:r>
          </a:p>
          <a:p>
            <a:endParaRPr lang="da-DK" sz="1000" dirty="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r>
              <a:rPr lang="da-DK" sz="1000" dirty="0">
                <a:latin typeface="Verdana" panose="020B0604030504040204" pitchFamily="34" charset="0"/>
                <a:ea typeface="Verdana" panose="020B0604030504040204" pitchFamily="34" charset="0"/>
              </a:rPr>
              <a:t>Løbende følge op på resultater for nationale og evt. lokale spørgsmål fra de </a:t>
            </a:r>
            <a:r>
              <a:rPr lang="da-DK" sz="1000" dirty="0" smtClean="0">
                <a:latin typeface="Verdana" panose="020B0604030504040204" pitchFamily="34" charset="0"/>
                <a:ea typeface="Verdana" panose="020B0604030504040204" pitchFamily="34" charset="0"/>
              </a:rPr>
              <a:t>månedlige </a:t>
            </a:r>
            <a:r>
              <a:rPr lang="da-DK" sz="1000" dirty="0">
                <a:latin typeface="Verdana" panose="020B0604030504040204" pitchFamily="34" charset="0"/>
                <a:ea typeface="Verdana" panose="020B0604030504040204" pitchFamily="34" charset="0"/>
              </a:rPr>
              <a:t>målinger og arbejde med forbedringer for patienterne</a:t>
            </a:r>
            <a:r>
              <a:rPr lang="da-DK" sz="1000" dirty="0" smtClean="0">
                <a:latin typeface="Verdana" panose="020B0604030504040204" pitchFamily="34" charset="0"/>
                <a:ea typeface="Verdana" panose="020B0604030504040204" pitchFamily="34" charset="0"/>
              </a:rPr>
              <a:t>.</a:t>
            </a:r>
          </a:p>
          <a:p>
            <a:endParaRPr lang="da-DK" sz="1000" dirty="0" smtClean="0">
              <a:latin typeface="Verdana" panose="020B0604030504040204" pitchFamily="34" charset="0"/>
              <a:ea typeface="Verdana" panose="020B0604030504040204" pitchFamily="34" charset="0"/>
            </a:endParaRPr>
          </a:p>
          <a:p>
            <a:pPr marL="171450" indent="-171450">
              <a:buFont typeface="Arial" panose="020B0604020202020204" pitchFamily="34" charset="0"/>
              <a:buChar char="•"/>
            </a:pPr>
            <a:endParaRPr lang="da-DK" sz="1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98967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LUP farveskala">
      <a:dk1>
        <a:sysClr val="windowText" lastClr="000000"/>
      </a:dk1>
      <a:lt1>
        <a:sysClr val="window" lastClr="FFFFFF"/>
      </a:lt1>
      <a:dk2>
        <a:srgbClr val="234858"/>
      </a:dk2>
      <a:lt2>
        <a:srgbClr val="E7E6E6"/>
      </a:lt2>
      <a:accent1>
        <a:srgbClr val="7092AF"/>
      </a:accent1>
      <a:accent2>
        <a:srgbClr val="234858"/>
      </a:accent2>
      <a:accent3>
        <a:srgbClr val="006A6E"/>
      </a:accent3>
      <a:accent4>
        <a:srgbClr val="2052CE"/>
      </a:accent4>
      <a:accent5>
        <a:srgbClr val="F48580"/>
      </a:accent5>
      <a:accent6>
        <a:srgbClr val="A1DBE4"/>
      </a:accent6>
      <a:hlink>
        <a:srgbClr val="60C3AD"/>
      </a:hlink>
      <a:folHlink>
        <a:srgbClr val="0000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1667</Words>
  <Application>Microsoft Office PowerPoint</Application>
  <PresentationFormat>A4-papir (210 x 297 mm)</PresentationFormat>
  <Paragraphs>204</Paragraphs>
  <Slides>12</Slides>
  <Notes>12</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12</vt:i4>
      </vt:variant>
    </vt:vector>
  </HeadingPairs>
  <TitlesOfParts>
    <vt:vector size="18" baseType="lpstr">
      <vt:lpstr>Arial</vt:lpstr>
      <vt:lpstr>Calibri</vt:lpstr>
      <vt:lpstr>MS PMincho</vt:lpstr>
      <vt:lpstr>Tw Cen MT</vt:lpstr>
      <vt:lpstr>Verdana</vt:lpstr>
      <vt:lpstr>Kontortema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Region Midtjylland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Simone Witzel</dc:creator>
  <cp:lastModifiedBy>Simone Witzel</cp:lastModifiedBy>
  <cp:revision>49</cp:revision>
  <cp:lastPrinted>2022-01-25T10:41:48Z</cp:lastPrinted>
  <dcterms:created xsi:type="dcterms:W3CDTF">2017-01-11T13:12:49Z</dcterms:created>
  <dcterms:modified xsi:type="dcterms:W3CDTF">2023-06-21T09:58:05Z</dcterms:modified>
</cp:coreProperties>
</file>