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18"/>
  </p:notesMasterIdLst>
  <p:handoutMasterIdLst>
    <p:handoutMasterId r:id="rId19"/>
  </p:handoutMasterIdLst>
  <p:sldIdLst>
    <p:sldId id="294" r:id="rId3"/>
    <p:sldId id="344" r:id="rId4"/>
    <p:sldId id="334" r:id="rId5"/>
    <p:sldId id="383" r:id="rId6"/>
    <p:sldId id="363" r:id="rId7"/>
    <p:sldId id="376" r:id="rId8"/>
    <p:sldId id="380" r:id="rId9"/>
    <p:sldId id="381" r:id="rId10"/>
    <p:sldId id="373" r:id="rId11"/>
    <p:sldId id="378" r:id="rId12"/>
    <p:sldId id="374" r:id="rId13"/>
    <p:sldId id="369" r:id="rId14"/>
    <p:sldId id="387" r:id="rId15"/>
    <p:sldId id="372" r:id="rId16"/>
    <p:sldId id="385" r:id="rId17"/>
  </p:sldIdLst>
  <p:sldSz cx="9144000" cy="6858000" type="screen4x3"/>
  <p:notesSz cx="6797675" cy="9926638"/>
  <p:custDataLst>
    <p:tags r:id="rId20"/>
  </p:custDataLst>
  <p:defaultTextStyle>
    <a:defPPr>
      <a:defRPr lang="da-DK"/>
    </a:defPPr>
    <a:lvl1pPr algn="l" rtl="0" fontAlgn="base">
      <a:spcBef>
        <a:spcPct val="0"/>
      </a:spcBef>
      <a:spcAft>
        <a:spcPct val="0"/>
      </a:spcAft>
      <a:defRPr sz="2800" b="1" kern="1200">
        <a:solidFill>
          <a:schemeClr val="tx2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b="1" kern="1200">
        <a:solidFill>
          <a:schemeClr val="tx2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b="1" kern="1200">
        <a:solidFill>
          <a:schemeClr val="tx2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b="1" kern="1200">
        <a:solidFill>
          <a:schemeClr val="tx2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b="1" kern="1200">
        <a:solidFill>
          <a:schemeClr val="tx2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800" b="1" kern="1200">
        <a:solidFill>
          <a:schemeClr val="tx2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800" b="1" kern="1200">
        <a:solidFill>
          <a:schemeClr val="tx2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800" b="1" kern="1200">
        <a:solidFill>
          <a:schemeClr val="tx2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800" b="1" kern="1200">
        <a:solidFill>
          <a:schemeClr val="tx2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imone Witzel" initials="SW" lastIdx="3" clrIdx="0"/>
  <p:cmAuthor id="1" name="Sara Flensborg Hansen" initials="SFH" lastIdx="1" clrIdx="1"/>
  <p:cmAuthor id="2" name="Elisa Bak Bødskov" initials="elboed" lastIdx="2" clrIdx="2">
    <p:extLst>
      <p:ext uri="{19B8F6BF-5375-455C-9EA6-DF929625EA0E}">
        <p15:presenceInfo xmlns:p15="http://schemas.microsoft.com/office/powerpoint/2012/main" userId="Elisa Bak Bødskov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2ECE0"/>
    <a:srgbClr val="766B56"/>
    <a:srgbClr val="0A6938"/>
    <a:srgbClr val="799A78"/>
    <a:srgbClr val="A3BAA2"/>
    <a:srgbClr val="467A50"/>
    <a:srgbClr val="4DA99C"/>
    <a:srgbClr val="2E8A7D"/>
    <a:srgbClr val="BECDBD"/>
    <a:srgbClr val="8BC3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765" autoAdjust="0"/>
    <p:restoredTop sz="95569" autoAdjust="0"/>
  </p:normalViewPr>
  <p:slideViewPr>
    <p:cSldViewPr>
      <p:cViewPr varScale="1">
        <p:scale>
          <a:sx n="78" d="100"/>
          <a:sy n="78" d="100"/>
        </p:scale>
        <p:origin x="114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1140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7" rIns="93172" bIns="46587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2EBA3B54-D835-42E3-91C9-DF3B610252BB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606323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87400" y="258763"/>
            <a:ext cx="2703513" cy="20272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1988" y="2357438"/>
            <a:ext cx="5438775" cy="723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 noProof="0"/>
              <a:t>Klik for at redigere teksttypografierne i masteren</a:t>
            </a:r>
          </a:p>
          <a:p>
            <a:pPr lvl="1"/>
            <a:r>
              <a:rPr lang="da-DK" altLang="da-DK" noProof="0"/>
              <a:t>Andet niveau</a:t>
            </a:r>
          </a:p>
          <a:p>
            <a:pPr lvl="2"/>
            <a:r>
              <a:rPr lang="da-DK" altLang="da-DK" noProof="0"/>
              <a:t>Tredje niveau</a:t>
            </a:r>
          </a:p>
          <a:p>
            <a:pPr lvl="3"/>
            <a:r>
              <a:rPr lang="da-DK" altLang="da-DK" noProof="0"/>
              <a:t>Fjerde niveau</a:t>
            </a:r>
          </a:p>
          <a:p>
            <a:pPr lvl="4"/>
            <a:r>
              <a:rPr lang="da-DK" altLang="da-DK" noProof="0"/>
              <a:t>Femte niveau</a:t>
            </a:r>
          </a:p>
        </p:txBody>
      </p:sp>
      <p:sp>
        <p:nvSpPr>
          <p:cNvPr id="860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596438"/>
            <a:ext cx="2946400" cy="32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8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5AB2EEB-92FB-4F27-B909-849086E8E82B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195671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110000"/>
      </a:lnSpc>
      <a:spcBef>
        <a:spcPct val="0"/>
      </a:spcBef>
      <a:spcAft>
        <a:spcPct val="0"/>
      </a:spcAft>
      <a:defRPr sz="9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lnSpc>
        <a:spcPct val="110000"/>
      </a:lnSpc>
      <a:spcBef>
        <a:spcPct val="0"/>
      </a:spcBef>
      <a:spcAft>
        <a:spcPct val="0"/>
      </a:spcAft>
      <a:defRPr sz="9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lnSpc>
        <a:spcPct val="110000"/>
      </a:lnSpc>
      <a:spcBef>
        <a:spcPct val="0"/>
      </a:spcBef>
      <a:spcAft>
        <a:spcPct val="0"/>
      </a:spcAft>
      <a:defRPr sz="9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lnSpc>
        <a:spcPct val="110000"/>
      </a:lnSpc>
      <a:spcBef>
        <a:spcPct val="0"/>
      </a:spcBef>
      <a:spcAft>
        <a:spcPct val="0"/>
      </a:spcAft>
      <a:defRPr sz="9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lnSpc>
        <a:spcPct val="110000"/>
      </a:lnSpc>
      <a:spcBef>
        <a:spcPct val="0"/>
      </a:spcBef>
      <a:spcAft>
        <a:spcPct val="0"/>
      </a:spcAft>
      <a:defRPr sz="9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AB2EEB-92FB-4F27-B909-849086E8E82B}" type="slidenum">
              <a:rPr lang="da-DK" smtClean="0"/>
              <a:pPr>
                <a:defRPr/>
              </a:pPr>
              <a:t>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39613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AB2EEB-92FB-4F27-B909-849086E8E82B}" type="slidenum">
              <a:rPr lang="da-DK" smtClean="0"/>
              <a:pPr>
                <a:defRPr/>
              </a:pPr>
              <a:t>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151312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AB2EEB-92FB-4F27-B909-849086E8E82B}" type="slidenum">
              <a:rPr lang="da-DK" smtClean="0"/>
              <a:pPr>
                <a:defRPr/>
              </a:pPr>
              <a:t>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577002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AB2EEB-92FB-4F27-B909-849086E8E82B}" type="slidenum">
              <a:rPr lang="da-DK" smtClean="0"/>
              <a:pPr>
                <a:defRPr/>
              </a:pPr>
              <a:t>11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833959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AB2EEB-92FB-4F27-B909-849086E8E82B}" type="slidenum">
              <a:rPr lang="da-DK" smtClean="0"/>
              <a:pPr>
                <a:defRPr/>
              </a:pPr>
              <a:t>14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46147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101252-AC97-4D40-961E-E862D0CC5226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5254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2B0DA5-CCBF-435C-BAD3-6168AABDD04D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11871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586538" y="285750"/>
            <a:ext cx="2017712" cy="5868988"/>
          </a:xfrm>
        </p:spPr>
        <p:txBody>
          <a:bodyPr vert="eaVert"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531813" y="285750"/>
            <a:ext cx="5902325" cy="5868988"/>
          </a:xfrm>
        </p:spPr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873A75-EB23-4C5D-A471-20D9D60410A2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6606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el og fire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>
          <a:xfrm>
            <a:off x="531813" y="285750"/>
            <a:ext cx="7077075" cy="1127125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"/>
          </p:nvPr>
        </p:nvSpPr>
        <p:spPr>
          <a:xfrm>
            <a:off x="539750" y="1844675"/>
            <a:ext cx="3956050" cy="2078038"/>
          </a:xfrm>
        </p:spPr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2"/>
          </p:nvPr>
        </p:nvSpPr>
        <p:spPr>
          <a:xfrm>
            <a:off x="4648200" y="1844675"/>
            <a:ext cx="3956050" cy="2078038"/>
          </a:xfrm>
        </p:spPr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indhold 4"/>
          <p:cNvSpPr>
            <a:spLocks noGrp="1"/>
          </p:cNvSpPr>
          <p:nvPr>
            <p:ph sz="quarter" idx="3"/>
          </p:nvPr>
        </p:nvSpPr>
        <p:spPr>
          <a:xfrm>
            <a:off x="539750" y="4075113"/>
            <a:ext cx="3956050" cy="2079625"/>
          </a:xfrm>
        </p:spPr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8200" y="4075113"/>
            <a:ext cx="3956050" cy="2079625"/>
          </a:xfrm>
        </p:spPr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8F240A-5137-4912-AEBC-A97B7E91A580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72480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kst og 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1813" y="285750"/>
            <a:ext cx="7077075" cy="1127125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sz="half" idx="1"/>
          </p:nvPr>
        </p:nvSpPr>
        <p:spPr>
          <a:xfrm>
            <a:off x="539750" y="1844675"/>
            <a:ext cx="3956050" cy="4310063"/>
          </a:xfrm>
        </p:spPr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2"/>
          </p:nvPr>
        </p:nvSpPr>
        <p:spPr>
          <a:xfrm>
            <a:off x="4648200" y="1844675"/>
            <a:ext cx="3956050" cy="2078038"/>
          </a:xfrm>
        </p:spPr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indhold 4"/>
          <p:cNvSpPr>
            <a:spLocks noGrp="1"/>
          </p:cNvSpPr>
          <p:nvPr>
            <p:ph sz="quarter" idx="3"/>
          </p:nvPr>
        </p:nvSpPr>
        <p:spPr>
          <a:xfrm>
            <a:off x="4648200" y="4075113"/>
            <a:ext cx="3956050" cy="2079625"/>
          </a:xfrm>
        </p:spPr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16DE2B-7A3E-400C-85BD-E9B765E86997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269637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kst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1813" y="285750"/>
            <a:ext cx="7077075" cy="1127125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sz="half" idx="1"/>
          </p:nvPr>
        </p:nvSpPr>
        <p:spPr>
          <a:xfrm>
            <a:off x="539750" y="1844675"/>
            <a:ext cx="3956050" cy="4310063"/>
          </a:xfrm>
        </p:spPr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844675"/>
            <a:ext cx="3956050" cy="4310063"/>
          </a:xfrm>
        </p:spPr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7E0899-CB7C-40FA-B75A-9E9AF9151F53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18983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4E56E6-20B1-4564-8E19-4E9FA90C0A95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038005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BAB962-C285-4CC5-A422-5C73956B7712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363653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2DED4-649C-444C-9A92-2FD5B101FB99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302884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539750" y="1844675"/>
            <a:ext cx="3956050" cy="43100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844675"/>
            <a:ext cx="3956050" cy="43100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AD4A3F-41EC-49B0-B54F-8522D9FBC68D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185350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71C542-5F1F-40DF-949A-E70AEC5F29BF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03681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010E4A-D44C-44F2-8817-0C3A0D78F412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135542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C7D1A8-8C8A-43B1-AD28-6A5E8F8E81C2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047881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6BB1AA-81FC-4863-8A72-2C389632EB38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832210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629D83-82AB-4A40-9680-D5A9C980D0E0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587472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6A635F-2F70-4DBC-BFB0-DF215F41F136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290051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6B9BAB-1F67-4F5E-B924-A1C045ACFF95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184598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586538" y="285750"/>
            <a:ext cx="2017712" cy="5868988"/>
          </a:xfrm>
        </p:spPr>
        <p:txBody>
          <a:bodyPr vert="eaVert"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531813" y="285750"/>
            <a:ext cx="5902325" cy="5868988"/>
          </a:xfrm>
        </p:spPr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9D1F68-6DC1-4639-A909-CA52B1CF1F1C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46325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69B4C1-9745-4BFE-B918-DEF4A7EE46C8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45444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539750" y="1844675"/>
            <a:ext cx="3956050" cy="43100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844675"/>
            <a:ext cx="3956050" cy="43100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F0059D-175C-4CDF-9066-1DE2DFB0DB65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84067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EED089-C452-4ACC-8836-237E73FBE16C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18884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093C5-E5C1-4604-A71E-AD8048225CC6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03963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8677AD-05F9-4C3C-82B6-BC91D6082C5C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078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181E30-6107-43F6-9860-E7966EDCA43B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6526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2A9CA5-987B-4488-BF4E-DA59307CF843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54358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539750" y="1052513"/>
            <a:ext cx="7077075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/>
              <a:t>KLIK FOR AT REDIGERE TITELTYPOGRAFI I MASTEREN</a:t>
            </a:r>
          </a:p>
        </p:txBody>
      </p:sp>
      <p:sp>
        <p:nvSpPr>
          <p:cNvPr id="1027" name="Rectangle 3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539750" y="2547938"/>
            <a:ext cx="8064500" cy="311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/>
              <a:t>Klik for at redigere teksttypografierne i masteren</a:t>
            </a:r>
          </a:p>
          <a:p>
            <a:pPr lvl="1"/>
            <a:r>
              <a:rPr lang="da-DK" altLang="da-DK"/>
              <a:t>Andet niveau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3817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8125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620F1DE-083A-4004-BBEC-4F8063C6E402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  <p:pic>
        <p:nvPicPr>
          <p:cNvPr id="2" name="Picture 15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981075"/>
            <a:ext cx="949325" cy="131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Line 7"/>
          <p:cNvSpPr>
            <a:spLocks noChangeShapeType="1"/>
          </p:cNvSpPr>
          <p:nvPr userDrawn="1"/>
        </p:nvSpPr>
        <p:spPr bwMode="auto">
          <a:xfrm>
            <a:off x="0" y="358775"/>
            <a:ext cx="9177338" cy="0"/>
          </a:xfrm>
          <a:prstGeom prst="line">
            <a:avLst/>
          </a:prstGeom>
          <a:noFill/>
          <a:ln w="76200">
            <a:solidFill>
              <a:srgbClr val="80C41C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sp>
        <p:nvSpPr>
          <p:cNvPr id="1032" name="Line 8"/>
          <p:cNvSpPr>
            <a:spLocks noChangeShapeType="1"/>
          </p:cNvSpPr>
          <p:nvPr userDrawn="1"/>
        </p:nvSpPr>
        <p:spPr bwMode="auto">
          <a:xfrm>
            <a:off x="0" y="719138"/>
            <a:ext cx="9177338" cy="0"/>
          </a:xfrm>
          <a:prstGeom prst="line">
            <a:avLst/>
          </a:prstGeom>
          <a:noFill/>
          <a:ln w="76200">
            <a:solidFill>
              <a:srgbClr val="003366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66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66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66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66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336699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336699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336699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336699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lr>
          <a:srgbClr val="003366"/>
        </a:buClr>
        <a:buFont typeface="Wingdings" pitchFamily="2" charset="2"/>
        <a:buChar char="n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80C41C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3817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8125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4244128-54B7-4AFC-AC2B-47EB05809592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2052" name="Rectangle 8"/>
          <p:cNvSpPr>
            <a:spLocks noChangeArrowheads="1"/>
          </p:cNvSpPr>
          <p:nvPr/>
        </p:nvSpPr>
        <p:spPr bwMode="auto">
          <a:xfrm>
            <a:off x="6296025" y="6400800"/>
            <a:ext cx="2484438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2"/>
                </a:solidFill>
                <a:latin typeface="Verdana" pitchFamily="34" charset="0"/>
              </a:defRPr>
            </a:lvl1pPr>
            <a:lvl2pPr marL="742950" indent="-285750" eaLnBrk="0" hangingPunct="0">
              <a:defRPr sz="2800" b="1">
                <a:solidFill>
                  <a:schemeClr val="tx2"/>
                </a:solidFill>
                <a:latin typeface="Verdana" pitchFamily="34" charset="0"/>
              </a:defRPr>
            </a:lvl2pPr>
            <a:lvl3pPr marL="1143000" indent="-228600" eaLnBrk="0" hangingPunct="0">
              <a:defRPr sz="2800" b="1">
                <a:solidFill>
                  <a:schemeClr val="tx2"/>
                </a:solidFill>
                <a:latin typeface="Verdana" pitchFamily="34" charset="0"/>
              </a:defRPr>
            </a:lvl3pPr>
            <a:lvl4pPr marL="1600200" indent="-228600" eaLnBrk="0" hangingPunct="0">
              <a:defRPr sz="2800" b="1">
                <a:solidFill>
                  <a:schemeClr val="tx2"/>
                </a:solidFill>
                <a:latin typeface="Verdana" pitchFamily="34" charset="0"/>
              </a:defRPr>
            </a:lvl4pPr>
            <a:lvl5pPr marL="2057400" indent="-228600" eaLnBrk="0" hangingPunct="0">
              <a:defRPr sz="2800" b="1">
                <a:solidFill>
                  <a:schemeClr val="tx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da-DK" altLang="da-DK" sz="700" b="0" dirty="0">
                <a:solidFill>
                  <a:schemeClr val="tx1"/>
                </a:solidFill>
              </a:rPr>
              <a:t>©  Center for Kvalitetsudvikling, Region Midtjylland</a:t>
            </a:r>
          </a:p>
        </p:txBody>
      </p:sp>
      <p:sp>
        <p:nvSpPr>
          <p:cNvPr id="2053" name="Rectangle 3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539750" y="2836863"/>
            <a:ext cx="8064500" cy="311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/>
              <a:t>KLIK FOR AT REDIGERE TITELTYPOGRAFI I MASTEREN</a:t>
            </a:r>
          </a:p>
        </p:txBody>
      </p:sp>
      <p:sp>
        <p:nvSpPr>
          <p:cNvPr id="2054" name="Rectangle 2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539750" y="1052513"/>
            <a:ext cx="7077075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/>
              <a:t>KLIK FOR AT REDIGERE TITELTYPOGRAFI I MASTEREN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336699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336699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336699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336699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lr>
          <a:srgbClr val="006699"/>
        </a:buClr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006699"/>
        </a:buClr>
        <a:buFont typeface="Arial" charset="0"/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4"/>
          <p:cNvSpPr>
            <a:spLocks noGrp="1" noChangeAspect="1" noChangeArrowheads="1"/>
          </p:cNvSpPr>
          <p:nvPr>
            <p:ph type="title"/>
          </p:nvPr>
        </p:nvSpPr>
        <p:spPr>
          <a:xfrm>
            <a:off x="395536" y="2132856"/>
            <a:ext cx="8352928" cy="1127125"/>
          </a:xfrm>
        </p:spPr>
        <p:txBody>
          <a:bodyPr/>
          <a:lstStyle/>
          <a:p>
            <a:pPr algn="ctr" eaLnBrk="1" hangingPunct="1">
              <a:lnSpc>
                <a:spcPct val="150000"/>
              </a:lnSpc>
            </a:pPr>
            <a:r>
              <a:rPr lang="da-DK" altLang="da-DK" sz="3500" dirty="0">
                <a:solidFill>
                  <a:srgbClr val="0A6938"/>
                </a:solidFill>
              </a:rPr>
              <a:t>Introduktion til </a:t>
            </a:r>
            <a:br>
              <a:rPr lang="da-DK" altLang="da-DK" sz="3500" dirty="0">
                <a:solidFill>
                  <a:srgbClr val="0A6938"/>
                </a:solidFill>
              </a:rPr>
            </a:br>
            <a:r>
              <a:rPr lang="da-DK" altLang="da-DK" sz="3500" dirty="0">
                <a:solidFill>
                  <a:srgbClr val="0A6938"/>
                </a:solidFill>
              </a:rPr>
              <a:t>LUP Psykiatri 2</a:t>
            </a:r>
            <a:r>
              <a:rPr lang="da-DK" altLang="da-DK" sz="3500" dirty="0">
                <a:solidFill>
                  <a:srgbClr val="0A6938"/>
                </a:solidFill>
                <a:cs typeface="Arial" charset="0"/>
              </a:rPr>
              <a:t>026</a:t>
            </a:r>
          </a:p>
        </p:txBody>
      </p:sp>
      <p:sp>
        <p:nvSpPr>
          <p:cNvPr id="3077" name="Line 10"/>
          <p:cNvSpPr>
            <a:spLocks noChangeShapeType="1"/>
          </p:cNvSpPr>
          <p:nvPr/>
        </p:nvSpPr>
        <p:spPr bwMode="auto">
          <a:xfrm>
            <a:off x="0" y="358775"/>
            <a:ext cx="9177338" cy="0"/>
          </a:xfrm>
          <a:prstGeom prst="line">
            <a:avLst/>
          </a:prstGeom>
          <a:noFill/>
          <a:ln w="76200">
            <a:solidFill>
              <a:srgbClr val="799A7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sp>
        <p:nvSpPr>
          <p:cNvPr id="3078" name="Line 11"/>
          <p:cNvSpPr>
            <a:spLocks noChangeShapeType="1"/>
          </p:cNvSpPr>
          <p:nvPr/>
        </p:nvSpPr>
        <p:spPr bwMode="auto">
          <a:xfrm>
            <a:off x="0" y="719138"/>
            <a:ext cx="9177338" cy="0"/>
          </a:xfrm>
          <a:prstGeom prst="line">
            <a:avLst/>
          </a:prstGeom>
          <a:noFill/>
          <a:ln w="76200">
            <a:solidFill>
              <a:srgbClr val="0A693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pic>
        <p:nvPicPr>
          <p:cNvPr id="6" name="Billed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5517232"/>
            <a:ext cx="5432405" cy="11372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E180D4A7-C9FB-4DFB-919C-405C955672EB}">
      <p14:showEvtLst xmlns:p14="http://schemas.microsoft.com/office/powerpoint/2010/main">
        <p14:playEvt time="0" objId="2"/>
        <p14:stopEvt time="12461" objId="2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spect="1" noChangeArrowheads="1"/>
          </p:cNvSpPr>
          <p:nvPr>
            <p:ph type="title" idx="4294967295"/>
          </p:nvPr>
        </p:nvSpPr>
        <p:spPr>
          <a:xfrm>
            <a:off x="539552" y="836712"/>
            <a:ext cx="7077075" cy="504279"/>
          </a:xfrm>
        </p:spPr>
        <p:txBody>
          <a:bodyPr/>
          <a:lstStyle/>
          <a:p>
            <a:pPr eaLnBrk="1" hangingPunct="1"/>
            <a:r>
              <a:rPr lang="da-DK" altLang="da-DK" dirty="0">
                <a:solidFill>
                  <a:srgbClr val="0A6938"/>
                </a:solidFill>
              </a:rPr>
              <a:t>Årlig undersøgelsescyklus</a:t>
            </a:r>
            <a:br>
              <a:rPr lang="da-DK" altLang="da-DK" dirty="0">
                <a:solidFill>
                  <a:srgbClr val="0A6938"/>
                </a:solidFill>
              </a:rPr>
            </a:br>
            <a:r>
              <a:rPr lang="da-DK" altLang="da-DK" sz="1600" dirty="0">
                <a:solidFill>
                  <a:srgbClr val="0A6938"/>
                </a:solidFill>
              </a:rPr>
              <a:t>- for koncept med personlig udlevering af spørgeskema</a:t>
            </a:r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>
            <a:off x="0" y="358775"/>
            <a:ext cx="9177338" cy="0"/>
          </a:xfrm>
          <a:prstGeom prst="line">
            <a:avLst/>
          </a:prstGeom>
          <a:noFill/>
          <a:ln w="76200">
            <a:solidFill>
              <a:srgbClr val="799A7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sp>
        <p:nvSpPr>
          <p:cNvPr id="8" name="Line 11"/>
          <p:cNvSpPr>
            <a:spLocks noChangeShapeType="1"/>
          </p:cNvSpPr>
          <p:nvPr/>
        </p:nvSpPr>
        <p:spPr bwMode="auto">
          <a:xfrm>
            <a:off x="0" y="719138"/>
            <a:ext cx="9177338" cy="0"/>
          </a:xfrm>
          <a:prstGeom prst="line">
            <a:avLst/>
          </a:prstGeom>
          <a:noFill/>
          <a:ln w="76200">
            <a:solidFill>
              <a:srgbClr val="0A693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pic>
        <p:nvPicPr>
          <p:cNvPr id="9" name="Billede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877272"/>
            <a:ext cx="3992245" cy="777240"/>
          </a:xfrm>
          <a:prstGeom prst="rect">
            <a:avLst/>
          </a:prstGeom>
        </p:spPr>
      </p:pic>
      <p:sp>
        <p:nvSpPr>
          <p:cNvPr id="28" name="Afrundet rektangel 27"/>
          <p:cNvSpPr/>
          <p:nvPr/>
        </p:nvSpPr>
        <p:spPr bwMode="auto">
          <a:xfrm>
            <a:off x="605950" y="5328997"/>
            <a:ext cx="7411216" cy="360040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29" name="Rectangle 3"/>
          <p:cNvSpPr txBox="1">
            <a:spLocks noChangeAspect="1" noChangeArrowheads="1"/>
          </p:cNvSpPr>
          <p:nvPr/>
        </p:nvSpPr>
        <p:spPr bwMode="auto">
          <a:xfrm>
            <a:off x="647263" y="5355967"/>
            <a:ext cx="1090994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000" dirty="0">
                <a:solidFill>
                  <a:schemeClr val="bg1"/>
                </a:solidFill>
              </a:rPr>
              <a:t>Marts</a:t>
            </a:r>
            <a:endParaRPr lang="da-DK" sz="1000" b="0" dirty="0">
              <a:solidFill>
                <a:schemeClr val="bg1"/>
              </a:solidFill>
            </a:endParaRPr>
          </a:p>
        </p:txBody>
      </p:sp>
      <p:sp>
        <p:nvSpPr>
          <p:cNvPr id="30" name="Rectangle 3"/>
          <p:cNvSpPr txBox="1">
            <a:spLocks noChangeAspect="1" noChangeArrowheads="1"/>
          </p:cNvSpPr>
          <p:nvPr/>
        </p:nvSpPr>
        <p:spPr bwMode="auto">
          <a:xfrm>
            <a:off x="2034540" y="5315698"/>
            <a:ext cx="5671321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400" b="0" dirty="0">
                <a:solidFill>
                  <a:schemeClr val="bg1"/>
                </a:solidFill>
              </a:rPr>
              <a:t>Resultater offentliggøres</a:t>
            </a:r>
          </a:p>
        </p:txBody>
      </p:sp>
      <p:sp>
        <p:nvSpPr>
          <p:cNvPr id="31" name="Afrundet rektangel 30"/>
          <p:cNvSpPr/>
          <p:nvPr/>
        </p:nvSpPr>
        <p:spPr bwMode="auto">
          <a:xfrm>
            <a:off x="644372" y="3531558"/>
            <a:ext cx="7378403" cy="45719"/>
          </a:xfrm>
          <a:prstGeom prst="roundRect">
            <a:avLst/>
          </a:prstGeom>
          <a:solidFill>
            <a:srgbClr val="0A693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33" name="Afrundet rektangel 32"/>
          <p:cNvSpPr/>
          <p:nvPr/>
        </p:nvSpPr>
        <p:spPr bwMode="auto">
          <a:xfrm>
            <a:off x="631690" y="3487735"/>
            <a:ext cx="7411216" cy="954978"/>
          </a:xfrm>
          <a:prstGeom prst="roundRect">
            <a:avLst/>
          </a:prstGeom>
          <a:solidFill>
            <a:srgbClr val="0A693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36" name="Rectangle 3"/>
          <p:cNvSpPr txBox="1">
            <a:spLocks noChangeAspect="1" noChangeArrowheads="1"/>
          </p:cNvSpPr>
          <p:nvPr/>
        </p:nvSpPr>
        <p:spPr bwMode="auto">
          <a:xfrm>
            <a:off x="623648" y="3685512"/>
            <a:ext cx="1160264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000" dirty="0">
                <a:solidFill>
                  <a:schemeClr val="bg1"/>
                </a:solidFill>
              </a:rPr>
              <a:t>August-november</a:t>
            </a:r>
          </a:p>
          <a:p>
            <a:pPr marL="0" lvl="0" indent="0">
              <a:buNone/>
            </a:pPr>
            <a:r>
              <a:rPr lang="da-DK" sz="1000" b="0" dirty="0">
                <a:solidFill>
                  <a:schemeClr val="bg1"/>
                </a:solidFill>
              </a:rPr>
              <a:t>		</a:t>
            </a:r>
          </a:p>
        </p:txBody>
      </p:sp>
      <p:sp>
        <p:nvSpPr>
          <p:cNvPr id="37" name="Rectangle 3"/>
          <p:cNvSpPr txBox="1">
            <a:spLocks noChangeAspect="1" noChangeArrowheads="1"/>
          </p:cNvSpPr>
          <p:nvPr/>
        </p:nvSpPr>
        <p:spPr bwMode="auto">
          <a:xfrm>
            <a:off x="2028521" y="3428777"/>
            <a:ext cx="6215887" cy="1361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spcAft>
                <a:spcPts val="600"/>
              </a:spcAft>
              <a:buNone/>
            </a:pPr>
            <a:r>
              <a:rPr lang="da-DK" sz="1400" b="0" dirty="0">
                <a:solidFill>
                  <a:schemeClr val="bg1"/>
                </a:solidFill>
              </a:rPr>
              <a:t>Personalet udleverer spørgeskemaer: </a:t>
            </a:r>
          </a:p>
          <a:p>
            <a:pPr marL="0" lvl="0" indent="0">
              <a:buNone/>
            </a:pPr>
            <a:r>
              <a:rPr lang="da-DK" sz="1400" b="0" dirty="0">
                <a:solidFill>
                  <a:schemeClr val="bg1"/>
                </a:solidFill>
              </a:rPr>
              <a:t>- B&amp;U (ambulatorier): Uge 36 - 41 (6 uger)</a:t>
            </a:r>
          </a:p>
          <a:p>
            <a:pPr marL="0" lvl="0" indent="0">
              <a:buNone/>
            </a:pPr>
            <a:r>
              <a:rPr lang="da-DK" sz="1400" b="0" dirty="0">
                <a:solidFill>
                  <a:schemeClr val="bg1"/>
                </a:solidFill>
              </a:rPr>
              <a:t>- B&amp;U (indlagte): Uge 33 - 44 (12 uger)</a:t>
            </a:r>
          </a:p>
          <a:p>
            <a:pPr marL="0" lvl="0" indent="0">
              <a:buNone/>
            </a:pPr>
            <a:r>
              <a:rPr lang="da-DK" sz="1400" b="0" dirty="0">
                <a:solidFill>
                  <a:schemeClr val="bg1"/>
                </a:solidFill>
              </a:rPr>
              <a:t>- Voksne (specialiserede retspsykiatri): Uge 36 - 38 (3 uger)</a:t>
            </a:r>
          </a:p>
        </p:txBody>
      </p:sp>
      <p:sp>
        <p:nvSpPr>
          <p:cNvPr id="39" name="Afrundet rektangel 38"/>
          <p:cNvSpPr/>
          <p:nvPr/>
        </p:nvSpPr>
        <p:spPr bwMode="auto">
          <a:xfrm>
            <a:off x="601195" y="4920552"/>
            <a:ext cx="7411216" cy="360040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40" name="Rectangle 3"/>
          <p:cNvSpPr txBox="1">
            <a:spLocks noChangeAspect="1" noChangeArrowheads="1"/>
          </p:cNvSpPr>
          <p:nvPr/>
        </p:nvSpPr>
        <p:spPr bwMode="auto">
          <a:xfrm>
            <a:off x="2065039" y="4941169"/>
            <a:ext cx="5671321" cy="387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400" b="0" dirty="0">
                <a:solidFill>
                  <a:schemeClr val="bg1"/>
                </a:solidFill>
              </a:rPr>
              <a:t>Afsnits-, afdelings- og regionsrapporter</a:t>
            </a:r>
          </a:p>
        </p:txBody>
      </p:sp>
      <p:sp>
        <p:nvSpPr>
          <p:cNvPr id="41" name="Rectangle 3"/>
          <p:cNvSpPr txBox="1">
            <a:spLocks noChangeAspect="1" noChangeArrowheads="1"/>
          </p:cNvSpPr>
          <p:nvPr/>
        </p:nvSpPr>
        <p:spPr bwMode="auto">
          <a:xfrm>
            <a:off x="644373" y="4965121"/>
            <a:ext cx="1025294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000" dirty="0">
                <a:solidFill>
                  <a:schemeClr val="bg1"/>
                </a:solidFill>
              </a:rPr>
              <a:t>December</a:t>
            </a:r>
          </a:p>
        </p:txBody>
      </p:sp>
      <p:sp>
        <p:nvSpPr>
          <p:cNvPr id="42" name="Afrundet rektangel 41"/>
          <p:cNvSpPr/>
          <p:nvPr/>
        </p:nvSpPr>
        <p:spPr bwMode="auto">
          <a:xfrm>
            <a:off x="605950" y="4509119"/>
            <a:ext cx="7416826" cy="360040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23" name="Rectangle 3"/>
          <p:cNvSpPr txBox="1">
            <a:spLocks noChangeAspect="1" noChangeArrowheads="1"/>
          </p:cNvSpPr>
          <p:nvPr/>
        </p:nvSpPr>
        <p:spPr bwMode="auto">
          <a:xfrm>
            <a:off x="644372" y="4505283"/>
            <a:ext cx="1411818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000" dirty="0">
                <a:solidFill>
                  <a:schemeClr val="bg1"/>
                </a:solidFill>
              </a:rPr>
              <a:t>September-december</a:t>
            </a:r>
          </a:p>
          <a:p>
            <a:pPr marL="0" lvl="0" indent="0">
              <a:buNone/>
            </a:pPr>
            <a:r>
              <a:rPr lang="da-DK" sz="1000" b="0" dirty="0">
                <a:solidFill>
                  <a:schemeClr val="bg1"/>
                </a:solidFill>
              </a:rPr>
              <a:t>		</a:t>
            </a:r>
          </a:p>
        </p:txBody>
      </p:sp>
      <p:sp>
        <p:nvSpPr>
          <p:cNvPr id="24" name="Rectangle 3"/>
          <p:cNvSpPr txBox="1">
            <a:spLocks noChangeAspect="1" noChangeArrowheads="1"/>
          </p:cNvSpPr>
          <p:nvPr/>
        </p:nvSpPr>
        <p:spPr bwMode="auto">
          <a:xfrm>
            <a:off x="2057121" y="4545124"/>
            <a:ext cx="5671321" cy="348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400" b="0" dirty="0">
                <a:solidFill>
                  <a:schemeClr val="bg1"/>
                </a:solidFill>
              </a:rPr>
              <a:t>Scanning af spørgeskemaer og databehandling</a:t>
            </a:r>
          </a:p>
        </p:txBody>
      </p:sp>
      <p:sp>
        <p:nvSpPr>
          <p:cNvPr id="43" name="Afrundet rektangel 42"/>
          <p:cNvSpPr/>
          <p:nvPr/>
        </p:nvSpPr>
        <p:spPr bwMode="auto">
          <a:xfrm>
            <a:off x="611558" y="2636912"/>
            <a:ext cx="7416826" cy="360040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17" name="Rectangle 3"/>
          <p:cNvSpPr txBox="1">
            <a:spLocks noChangeAspect="1" noChangeArrowheads="1"/>
          </p:cNvSpPr>
          <p:nvPr/>
        </p:nvSpPr>
        <p:spPr bwMode="auto">
          <a:xfrm>
            <a:off x="605950" y="2690046"/>
            <a:ext cx="977416" cy="378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000" dirty="0">
                <a:solidFill>
                  <a:schemeClr val="bg1"/>
                </a:solidFill>
              </a:rPr>
              <a:t>Juni</a:t>
            </a:r>
          </a:p>
        </p:txBody>
      </p:sp>
      <p:sp>
        <p:nvSpPr>
          <p:cNvPr id="18" name="Rectangle 3"/>
          <p:cNvSpPr txBox="1">
            <a:spLocks noChangeAspect="1" noChangeArrowheads="1"/>
          </p:cNvSpPr>
          <p:nvPr/>
        </p:nvSpPr>
        <p:spPr bwMode="auto">
          <a:xfrm>
            <a:off x="1975077" y="2663062"/>
            <a:ext cx="6215887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400" b="0" dirty="0">
                <a:solidFill>
                  <a:schemeClr val="bg1"/>
                </a:solidFill>
              </a:rPr>
              <a:t>Modtagelse af undersøgelsesmateriale, lokale informationsmøder</a:t>
            </a:r>
          </a:p>
        </p:txBody>
      </p:sp>
      <p:sp>
        <p:nvSpPr>
          <p:cNvPr id="44" name="Afrundet rektangel 43"/>
          <p:cNvSpPr/>
          <p:nvPr/>
        </p:nvSpPr>
        <p:spPr bwMode="auto">
          <a:xfrm>
            <a:off x="611560" y="2204864"/>
            <a:ext cx="7416826" cy="360040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14" name="Rectangle 3"/>
          <p:cNvSpPr txBox="1">
            <a:spLocks noChangeAspect="1" noChangeArrowheads="1"/>
          </p:cNvSpPr>
          <p:nvPr/>
        </p:nvSpPr>
        <p:spPr bwMode="auto">
          <a:xfrm>
            <a:off x="611560" y="2257998"/>
            <a:ext cx="950117" cy="378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000" dirty="0">
                <a:solidFill>
                  <a:schemeClr val="bg1"/>
                </a:solidFill>
              </a:rPr>
              <a:t>Maj</a:t>
            </a:r>
          </a:p>
        </p:txBody>
      </p:sp>
      <p:sp>
        <p:nvSpPr>
          <p:cNvPr id="15" name="Rectangle 3"/>
          <p:cNvSpPr txBox="1">
            <a:spLocks noChangeAspect="1" noChangeArrowheads="1"/>
          </p:cNvSpPr>
          <p:nvPr/>
        </p:nvSpPr>
        <p:spPr bwMode="auto">
          <a:xfrm>
            <a:off x="1992426" y="2204864"/>
            <a:ext cx="6215887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400" b="0" dirty="0">
                <a:solidFill>
                  <a:schemeClr val="bg1"/>
                </a:solidFill>
              </a:rPr>
              <a:t>Afsnit og ambulatorier indsendes til DEFACTUM </a:t>
            </a:r>
          </a:p>
        </p:txBody>
      </p:sp>
      <p:sp>
        <p:nvSpPr>
          <p:cNvPr id="3" name="Afrundet rektangel 42">
            <a:extLst>
              <a:ext uri="{FF2B5EF4-FFF2-40B4-BE49-F238E27FC236}">
                <a16:creationId xmlns:a16="http://schemas.microsoft.com/office/drawing/2014/main" id="{A0E52731-5B69-D7F3-2439-AA6924B6C48D}"/>
              </a:ext>
            </a:extLst>
          </p:cNvPr>
          <p:cNvSpPr/>
          <p:nvPr/>
        </p:nvSpPr>
        <p:spPr bwMode="auto">
          <a:xfrm>
            <a:off x="617147" y="3049101"/>
            <a:ext cx="7416826" cy="360040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A63C80F-4618-E682-EB04-0BF3707CD14F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11557" y="3090574"/>
            <a:ext cx="1126699" cy="378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000" dirty="0">
                <a:solidFill>
                  <a:schemeClr val="bg1"/>
                </a:solidFill>
              </a:rPr>
              <a:t>Juni-august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D2C05A94-E373-88A5-FD4B-A5472D7A60D5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2015135" y="3071720"/>
            <a:ext cx="6215887" cy="295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400" b="0" dirty="0">
                <a:solidFill>
                  <a:schemeClr val="bg1"/>
                </a:solidFill>
              </a:rPr>
              <a:t>Lokale informationsmøder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Afrundet rektangel 25"/>
          <p:cNvSpPr/>
          <p:nvPr/>
        </p:nvSpPr>
        <p:spPr bwMode="auto">
          <a:xfrm>
            <a:off x="635969" y="1700808"/>
            <a:ext cx="3936031" cy="746793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18434" name="Rectangle 2"/>
          <p:cNvSpPr>
            <a:spLocks noGrp="1" noChangeAspect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da-DK" altLang="da-DK" dirty="0">
                <a:solidFill>
                  <a:srgbClr val="0A6938"/>
                </a:solidFill>
              </a:rPr>
              <a:t>UNDERSØGELSENS TEMAER</a:t>
            </a:r>
          </a:p>
        </p:txBody>
      </p:sp>
      <p:sp>
        <p:nvSpPr>
          <p:cNvPr id="5" name="Afrundet rektangel 4"/>
          <p:cNvSpPr/>
          <p:nvPr/>
        </p:nvSpPr>
        <p:spPr bwMode="auto">
          <a:xfrm>
            <a:off x="611559" y="4284618"/>
            <a:ext cx="8033813" cy="571431"/>
          </a:xfrm>
          <a:prstGeom prst="roundRect">
            <a:avLst/>
          </a:prstGeom>
          <a:solidFill>
            <a:srgbClr val="0A693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6" name="Rectangle 3"/>
          <p:cNvSpPr txBox="1">
            <a:spLocks noChangeAspect="1" noChangeArrowheads="1"/>
          </p:cNvSpPr>
          <p:nvPr/>
        </p:nvSpPr>
        <p:spPr bwMode="auto">
          <a:xfrm>
            <a:off x="635968" y="4437112"/>
            <a:ext cx="8009403" cy="427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>
              <a:buNone/>
            </a:pPr>
            <a:r>
              <a:rPr lang="da-DK" sz="1500" dirty="0">
                <a:solidFill>
                  <a:schemeClr val="bg1"/>
                </a:solidFill>
              </a:rPr>
              <a:t>Mulighed for at skrive kommentarer til flere spørgsmål</a:t>
            </a:r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>
            <a:off x="0" y="358775"/>
            <a:ext cx="9177338" cy="0"/>
          </a:xfrm>
          <a:prstGeom prst="line">
            <a:avLst/>
          </a:prstGeom>
          <a:noFill/>
          <a:ln w="76200">
            <a:solidFill>
              <a:srgbClr val="799A7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sp>
        <p:nvSpPr>
          <p:cNvPr id="20" name="Line 11"/>
          <p:cNvSpPr>
            <a:spLocks noChangeShapeType="1"/>
          </p:cNvSpPr>
          <p:nvPr/>
        </p:nvSpPr>
        <p:spPr bwMode="auto">
          <a:xfrm>
            <a:off x="0" y="719138"/>
            <a:ext cx="9177338" cy="0"/>
          </a:xfrm>
          <a:prstGeom prst="line">
            <a:avLst/>
          </a:prstGeom>
          <a:noFill/>
          <a:ln w="76200">
            <a:solidFill>
              <a:srgbClr val="0A693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pic>
        <p:nvPicPr>
          <p:cNvPr id="21" name="Billede 2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877272"/>
            <a:ext cx="3992245" cy="777240"/>
          </a:xfrm>
          <a:prstGeom prst="rect">
            <a:avLst/>
          </a:prstGeom>
        </p:spPr>
      </p:pic>
      <p:sp>
        <p:nvSpPr>
          <p:cNvPr id="29" name="Afrundet rektangel 28"/>
          <p:cNvSpPr/>
          <p:nvPr/>
        </p:nvSpPr>
        <p:spPr bwMode="auto">
          <a:xfrm>
            <a:off x="4709342" y="2538190"/>
            <a:ext cx="3936031" cy="746793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36" name="Rectangle 3"/>
          <p:cNvSpPr txBox="1">
            <a:spLocks noChangeAspect="1" noChangeArrowheads="1"/>
          </p:cNvSpPr>
          <p:nvPr/>
        </p:nvSpPr>
        <p:spPr bwMode="auto">
          <a:xfrm>
            <a:off x="4709343" y="2569537"/>
            <a:ext cx="3936030" cy="715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>
              <a:buNone/>
            </a:pPr>
            <a:r>
              <a:rPr lang="da-DK" sz="1600" dirty="0">
                <a:solidFill>
                  <a:schemeClr val="bg1"/>
                </a:solidFill>
              </a:rPr>
              <a:t>Patient- og pårørendeinddragelse</a:t>
            </a:r>
          </a:p>
        </p:txBody>
      </p:sp>
      <p:sp>
        <p:nvSpPr>
          <p:cNvPr id="30" name="Afrundet rektangel 29"/>
          <p:cNvSpPr/>
          <p:nvPr/>
        </p:nvSpPr>
        <p:spPr bwMode="auto">
          <a:xfrm>
            <a:off x="611559" y="2564904"/>
            <a:ext cx="3936031" cy="746793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37" name="Rectangle 3"/>
          <p:cNvSpPr txBox="1">
            <a:spLocks noChangeAspect="1" noChangeArrowheads="1"/>
          </p:cNvSpPr>
          <p:nvPr/>
        </p:nvSpPr>
        <p:spPr bwMode="auto">
          <a:xfrm>
            <a:off x="635969" y="2708920"/>
            <a:ext cx="3911621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>
              <a:buNone/>
            </a:pPr>
            <a:r>
              <a:rPr lang="da-DK" sz="1600" dirty="0">
                <a:solidFill>
                  <a:schemeClr val="bg1"/>
                </a:solidFill>
              </a:rPr>
              <a:t>Patient/pårørendeoplevede fejl</a:t>
            </a:r>
          </a:p>
        </p:txBody>
      </p:sp>
      <p:sp>
        <p:nvSpPr>
          <p:cNvPr id="38" name="Rectangle 3"/>
          <p:cNvSpPr txBox="1">
            <a:spLocks noChangeAspect="1" noChangeArrowheads="1"/>
          </p:cNvSpPr>
          <p:nvPr/>
        </p:nvSpPr>
        <p:spPr bwMode="auto">
          <a:xfrm>
            <a:off x="755576" y="1700808"/>
            <a:ext cx="3792014" cy="715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>
              <a:buNone/>
            </a:pPr>
            <a:endParaRPr lang="da-DK" sz="1000" dirty="0">
              <a:solidFill>
                <a:schemeClr val="bg1"/>
              </a:solidFill>
            </a:endParaRPr>
          </a:p>
          <a:p>
            <a:pPr marL="0" lvl="0" indent="0" algn="ctr">
              <a:buNone/>
            </a:pPr>
            <a:r>
              <a:rPr lang="da-DK" sz="1600" dirty="0">
                <a:solidFill>
                  <a:schemeClr val="bg1"/>
                </a:solidFill>
              </a:rPr>
              <a:t>Personalet</a:t>
            </a:r>
          </a:p>
        </p:txBody>
      </p:sp>
      <p:sp>
        <p:nvSpPr>
          <p:cNvPr id="41" name="Afrundet rektangel 40"/>
          <p:cNvSpPr/>
          <p:nvPr/>
        </p:nvSpPr>
        <p:spPr bwMode="auto">
          <a:xfrm>
            <a:off x="4709341" y="3402287"/>
            <a:ext cx="3936031" cy="746793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40" name="Rectangle 3"/>
          <p:cNvSpPr txBox="1">
            <a:spLocks noChangeAspect="1" noChangeArrowheads="1"/>
          </p:cNvSpPr>
          <p:nvPr/>
        </p:nvSpPr>
        <p:spPr bwMode="auto">
          <a:xfrm>
            <a:off x="5273200" y="3577649"/>
            <a:ext cx="2808312" cy="715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>
              <a:buNone/>
            </a:pPr>
            <a:r>
              <a:rPr lang="da-DK" sz="1600" dirty="0">
                <a:solidFill>
                  <a:schemeClr val="bg1"/>
                </a:solidFill>
              </a:rPr>
              <a:t>Samlet indtryk</a:t>
            </a:r>
          </a:p>
        </p:txBody>
      </p:sp>
      <p:sp>
        <p:nvSpPr>
          <p:cNvPr id="28" name="Afrundet rektangel 27"/>
          <p:cNvSpPr/>
          <p:nvPr/>
        </p:nvSpPr>
        <p:spPr bwMode="auto">
          <a:xfrm>
            <a:off x="4716016" y="1700807"/>
            <a:ext cx="3936031" cy="746793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42" name="Afrundet rektangel 41"/>
          <p:cNvSpPr/>
          <p:nvPr/>
        </p:nvSpPr>
        <p:spPr bwMode="auto">
          <a:xfrm>
            <a:off x="623763" y="3424697"/>
            <a:ext cx="3936031" cy="746793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15" name="Rectangle 3"/>
          <p:cNvSpPr txBox="1">
            <a:spLocks noChangeAspect="1" noChangeArrowheads="1"/>
          </p:cNvSpPr>
          <p:nvPr/>
        </p:nvSpPr>
        <p:spPr bwMode="auto">
          <a:xfrm>
            <a:off x="4716017" y="1700808"/>
            <a:ext cx="3960500" cy="593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>
              <a:buNone/>
            </a:pPr>
            <a:endParaRPr lang="da-DK" sz="1000" dirty="0">
              <a:solidFill>
                <a:schemeClr val="bg1"/>
              </a:solidFill>
            </a:endParaRPr>
          </a:p>
          <a:p>
            <a:pPr marL="0" lvl="0" indent="0" algn="ctr">
              <a:buNone/>
            </a:pPr>
            <a:r>
              <a:rPr lang="da-DK" sz="1600" dirty="0">
                <a:solidFill>
                  <a:schemeClr val="bg1"/>
                </a:solidFill>
              </a:rPr>
              <a:t>Behandling</a:t>
            </a:r>
          </a:p>
        </p:txBody>
      </p:sp>
      <p:sp>
        <p:nvSpPr>
          <p:cNvPr id="27" name="Rectangle 3"/>
          <p:cNvSpPr txBox="1">
            <a:spLocks noChangeAspect="1" noChangeArrowheads="1"/>
          </p:cNvSpPr>
          <p:nvPr/>
        </p:nvSpPr>
        <p:spPr bwMode="auto">
          <a:xfrm>
            <a:off x="635969" y="3402287"/>
            <a:ext cx="3911621" cy="715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>
              <a:buNone/>
            </a:pPr>
            <a:r>
              <a:rPr lang="da-DK" sz="1400" dirty="0">
                <a:solidFill>
                  <a:schemeClr val="bg1"/>
                </a:solidFill>
              </a:rPr>
              <a:t>For udvalgte patientgrupper: Modtagelsen, Tvang, Udskrivelse, Sammenhæng og samarbejde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539750" y="1052513"/>
            <a:ext cx="7077075" cy="1127125"/>
          </a:xfrm>
        </p:spPr>
        <p:txBody>
          <a:bodyPr/>
          <a:lstStyle/>
          <a:p>
            <a:pPr eaLnBrk="1" hangingPunct="1"/>
            <a:r>
              <a:rPr lang="da-DK" altLang="da-DK" dirty="0">
                <a:solidFill>
                  <a:srgbClr val="0A6938"/>
                </a:solidFill>
              </a:rPr>
              <a:t>RESULTATER</a:t>
            </a:r>
          </a:p>
        </p:txBody>
      </p:sp>
      <p:sp>
        <p:nvSpPr>
          <p:cNvPr id="19459" name="Rectangle 3"/>
          <p:cNvSpPr>
            <a:spLocks noGrp="1" noChangeAspect="1" noChangeArrowheads="1"/>
          </p:cNvSpPr>
          <p:nvPr>
            <p:ph type="body" sz="half" idx="1"/>
          </p:nvPr>
        </p:nvSpPr>
        <p:spPr>
          <a:xfrm>
            <a:off x="579189" y="1916832"/>
            <a:ext cx="8241283" cy="4154041"/>
          </a:xfrm>
        </p:spPr>
        <p:txBody>
          <a:bodyPr/>
          <a:lstStyle/>
          <a:p>
            <a:pPr eaLnBrk="1" hangingPunct="1">
              <a:spcAft>
                <a:spcPct val="60000"/>
              </a:spcAft>
              <a:buClr>
                <a:srgbClr val="0A6938"/>
              </a:buClr>
            </a:pPr>
            <a:r>
              <a:rPr lang="da-DK" altLang="da-DK" sz="2400" dirty="0">
                <a:solidFill>
                  <a:srgbClr val="0A6938"/>
                </a:solidFill>
              </a:rPr>
              <a:t>Rapporter på flere niveauer:</a:t>
            </a:r>
          </a:p>
          <a:p>
            <a:pPr lvl="1" eaLnBrk="1" hangingPunct="1">
              <a:spcAft>
                <a:spcPct val="60000"/>
              </a:spcAft>
              <a:buClr>
                <a:srgbClr val="799A78"/>
              </a:buClr>
            </a:pPr>
            <a:r>
              <a:rPr lang="da-DK" altLang="da-DK" dirty="0">
                <a:solidFill>
                  <a:srgbClr val="0A6938"/>
                </a:solidFill>
              </a:rPr>
              <a:t>Regionale rapporter</a:t>
            </a:r>
          </a:p>
          <a:p>
            <a:pPr lvl="1" eaLnBrk="1" hangingPunct="1">
              <a:spcAft>
                <a:spcPct val="60000"/>
              </a:spcAft>
              <a:buClr>
                <a:srgbClr val="799A78"/>
              </a:buClr>
            </a:pPr>
            <a:r>
              <a:rPr lang="da-DK" altLang="da-DK" dirty="0">
                <a:solidFill>
                  <a:srgbClr val="0A6938"/>
                </a:solidFill>
              </a:rPr>
              <a:t>Afdelingsrapporter</a:t>
            </a:r>
          </a:p>
          <a:p>
            <a:pPr lvl="1" eaLnBrk="1" hangingPunct="1">
              <a:spcAft>
                <a:spcPct val="60000"/>
              </a:spcAft>
              <a:buClr>
                <a:srgbClr val="799A78"/>
              </a:buClr>
            </a:pPr>
            <a:r>
              <a:rPr lang="da-DK" altLang="da-DK" dirty="0">
                <a:solidFill>
                  <a:srgbClr val="0A6938"/>
                </a:solidFill>
              </a:rPr>
              <a:t>Rapport for afsnit/ambulatorier</a:t>
            </a:r>
          </a:p>
          <a:p>
            <a:pPr eaLnBrk="1" hangingPunct="1">
              <a:spcAft>
                <a:spcPct val="60000"/>
              </a:spcAft>
              <a:buClr>
                <a:srgbClr val="0A6938"/>
              </a:buClr>
            </a:pPr>
            <a:r>
              <a:rPr lang="da-DK" altLang="da-DK" sz="2400" dirty="0">
                <a:solidFill>
                  <a:srgbClr val="0A6938"/>
                </a:solidFill>
              </a:rPr>
              <a:t>Krav for rapportering: 10 udleverede spørgeskemaer </a:t>
            </a:r>
            <a:r>
              <a:rPr lang="da-DK" altLang="da-DK" sz="2400" i="1" dirty="0">
                <a:solidFill>
                  <a:srgbClr val="0A6938"/>
                </a:solidFill>
              </a:rPr>
              <a:t>og</a:t>
            </a:r>
            <a:r>
              <a:rPr lang="da-DK" altLang="da-DK" sz="2400" dirty="0">
                <a:solidFill>
                  <a:srgbClr val="0A6938"/>
                </a:solidFill>
              </a:rPr>
              <a:t> 5 besvarelser</a:t>
            </a:r>
          </a:p>
        </p:txBody>
      </p:sp>
      <p:sp>
        <p:nvSpPr>
          <p:cNvPr id="4" name="Line 10"/>
          <p:cNvSpPr>
            <a:spLocks noChangeShapeType="1"/>
          </p:cNvSpPr>
          <p:nvPr/>
        </p:nvSpPr>
        <p:spPr bwMode="auto">
          <a:xfrm>
            <a:off x="0" y="358775"/>
            <a:ext cx="9177338" cy="0"/>
          </a:xfrm>
          <a:prstGeom prst="line">
            <a:avLst/>
          </a:prstGeom>
          <a:noFill/>
          <a:ln w="76200">
            <a:solidFill>
              <a:srgbClr val="799A7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sp>
        <p:nvSpPr>
          <p:cNvPr id="5" name="Line 11"/>
          <p:cNvSpPr>
            <a:spLocks noChangeShapeType="1"/>
          </p:cNvSpPr>
          <p:nvPr/>
        </p:nvSpPr>
        <p:spPr bwMode="auto">
          <a:xfrm>
            <a:off x="0" y="719138"/>
            <a:ext cx="9177338" cy="0"/>
          </a:xfrm>
          <a:prstGeom prst="line">
            <a:avLst/>
          </a:prstGeom>
          <a:noFill/>
          <a:ln w="76200">
            <a:solidFill>
              <a:srgbClr val="0A693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pic>
        <p:nvPicPr>
          <p:cNvPr id="6" name="Billed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877272"/>
            <a:ext cx="3992245" cy="7772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179512" y="1052514"/>
            <a:ext cx="4824536" cy="432270"/>
          </a:xfrm>
        </p:spPr>
        <p:txBody>
          <a:bodyPr vert="horz"/>
          <a:lstStyle/>
          <a:p>
            <a:pPr eaLnBrk="1" hangingPunct="1"/>
            <a:r>
              <a:rPr lang="da-DK" altLang="da-DK" dirty="0">
                <a:solidFill>
                  <a:srgbClr val="0A6938"/>
                </a:solidFill>
              </a:rPr>
              <a:t>Organisering af LUP</a:t>
            </a:r>
          </a:p>
        </p:txBody>
      </p:sp>
      <p:sp>
        <p:nvSpPr>
          <p:cNvPr id="4" name="Line 10"/>
          <p:cNvSpPr>
            <a:spLocks noChangeShapeType="1"/>
          </p:cNvSpPr>
          <p:nvPr/>
        </p:nvSpPr>
        <p:spPr bwMode="auto">
          <a:xfrm>
            <a:off x="0" y="358775"/>
            <a:ext cx="9177338" cy="0"/>
          </a:xfrm>
          <a:prstGeom prst="line">
            <a:avLst/>
          </a:prstGeom>
          <a:noFill/>
          <a:ln w="76200">
            <a:solidFill>
              <a:srgbClr val="799A7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sp>
        <p:nvSpPr>
          <p:cNvPr id="5" name="Line 11"/>
          <p:cNvSpPr>
            <a:spLocks noChangeShapeType="1"/>
          </p:cNvSpPr>
          <p:nvPr/>
        </p:nvSpPr>
        <p:spPr bwMode="auto">
          <a:xfrm>
            <a:off x="0" y="719138"/>
            <a:ext cx="9177338" cy="0"/>
          </a:xfrm>
          <a:prstGeom prst="line">
            <a:avLst/>
          </a:prstGeom>
          <a:noFill/>
          <a:ln w="76200">
            <a:solidFill>
              <a:srgbClr val="0A693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pic>
        <p:nvPicPr>
          <p:cNvPr id="2" name="Billede 1" descr="Et billede, der indeholder tekst, skærmbillede, Font/skrifttype, design&#10;&#10;Indhold genereret af kunstig intelligens kan være forkert.">
            <a:extLst>
              <a:ext uri="{FF2B5EF4-FFF2-40B4-BE49-F238E27FC236}">
                <a16:creationId xmlns:a16="http://schemas.microsoft.com/office/drawing/2014/main" id="{C0513446-E981-DD3A-7C7D-194046BE72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7" r="1329"/>
          <a:stretch/>
        </p:blipFill>
        <p:spPr bwMode="auto">
          <a:xfrm>
            <a:off x="1479550" y="1818159"/>
            <a:ext cx="6184900" cy="46005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28155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spect="1" noChangeArrowheads="1"/>
          </p:cNvSpPr>
          <p:nvPr>
            <p:ph type="title"/>
          </p:nvPr>
        </p:nvSpPr>
        <p:spPr>
          <a:xfrm>
            <a:off x="539750" y="1052513"/>
            <a:ext cx="7077075" cy="1127125"/>
          </a:xfrm>
        </p:spPr>
        <p:txBody>
          <a:bodyPr/>
          <a:lstStyle/>
          <a:p>
            <a:pPr eaLnBrk="1" hangingPunct="1"/>
            <a:r>
              <a:rPr lang="da-DK" altLang="da-DK" dirty="0">
                <a:solidFill>
                  <a:srgbClr val="0A6938"/>
                </a:solidFill>
              </a:rPr>
              <a:t>KONTAKT</a:t>
            </a:r>
            <a:br>
              <a:rPr lang="da-DK" altLang="da-DK" dirty="0">
                <a:solidFill>
                  <a:srgbClr val="0A6938"/>
                </a:solidFill>
              </a:rPr>
            </a:br>
            <a:endParaRPr lang="da-DK" altLang="da-DK" dirty="0">
              <a:solidFill>
                <a:srgbClr val="0A6938"/>
              </a:solidFill>
            </a:endParaRPr>
          </a:p>
        </p:txBody>
      </p:sp>
      <p:sp>
        <p:nvSpPr>
          <p:cNvPr id="22531" name="Rectangle 4"/>
          <p:cNvSpPr>
            <a:spLocks noGrp="1" noChangeAspect="1" noChangeArrowheads="1"/>
          </p:cNvSpPr>
          <p:nvPr>
            <p:ph type="body" sz="half" idx="1"/>
          </p:nvPr>
        </p:nvSpPr>
        <p:spPr>
          <a:xfrm>
            <a:off x="719138" y="1916832"/>
            <a:ext cx="8169275" cy="4176464"/>
          </a:xfrm>
        </p:spPr>
        <p:txBody>
          <a:bodyPr/>
          <a:lstStyle/>
          <a:p>
            <a:pPr eaLnBrk="1" hangingPunct="1">
              <a:lnSpc>
                <a:spcPct val="70000"/>
              </a:lnSpc>
              <a:spcAft>
                <a:spcPct val="60000"/>
              </a:spcAft>
              <a:buFont typeface="Wingdings" pitchFamily="2" charset="2"/>
              <a:buNone/>
            </a:pPr>
            <a:r>
              <a:rPr lang="da-DK" altLang="da-DK" sz="2000" dirty="0">
                <a:solidFill>
                  <a:srgbClr val="0A6938"/>
                </a:solidFill>
              </a:rPr>
              <a:t>I er meget velkomne til at kontakte den regionale </a:t>
            </a:r>
          </a:p>
          <a:p>
            <a:pPr eaLnBrk="1" hangingPunct="1">
              <a:lnSpc>
                <a:spcPct val="70000"/>
              </a:lnSpc>
              <a:spcAft>
                <a:spcPct val="60000"/>
              </a:spcAft>
              <a:buFont typeface="Wingdings" pitchFamily="2" charset="2"/>
              <a:buNone/>
            </a:pPr>
            <a:r>
              <a:rPr lang="da-DK" altLang="da-DK" sz="2000" dirty="0">
                <a:solidFill>
                  <a:srgbClr val="0A6938"/>
                </a:solidFill>
              </a:rPr>
              <a:t>koordinator eller DEFACTUM med spørgsmål om</a:t>
            </a:r>
          </a:p>
          <a:p>
            <a:pPr eaLnBrk="1" hangingPunct="1">
              <a:lnSpc>
                <a:spcPct val="70000"/>
              </a:lnSpc>
              <a:spcAft>
                <a:spcPct val="60000"/>
              </a:spcAft>
              <a:buFont typeface="Wingdings" pitchFamily="2" charset="2"/>
              <a:buNone/>
            </a:pPr>
            <a:r>
              <a:rPr lang="da-DK" altLang="da-DK" sz="2000" dirty="0">
                <a:solidFill>
                  <a:srgbClr val="0A6938"/>
                </a:solidFill>
              </a:rPr>
              <a:t>undersøgelserne. </a:t>
            </a:r>
          </a:p>
          <a:p>
            <a:pPr eaLnBrk="1" hangingPunct="1">
              <a:lnSpc>
                <a:spcPct val="70000"/>
              </a:lnSpc>
              <a:spcAft>
                <a:spcPct val="60000"/>
              </a:spcAft>
              <a:buFont typeface="Wingdings" pitchFamily="2" charset="2"/>
              <a:buNone/>
            </a:pPr>
            <a:endParaRPr lang="da-DK" altLang="da-DK" sz="1000" i="1" dirty="0">
              <a:solidFill>
                <a:srgbClr val="0A6938"/>
              </a:solidFill>
            </a:endParaRPr>
          </a:p>
          <a:p>
            <a:pPr eaLnBrk="1" hangingPunct="1">
              <a:lnSpc>
                <a:spcPct val="70000"/>
              </a:lnSpc>
              <a:spcAft>
                <a:spcPct val="60000"/>
              </a:spcAft>
              <a:buFont typeface="Wingdings" pitchFamily="2" charset="2"/>
              <a:buNone/>
            </a:pPr>
            <a:r>
              <a:rPr lang="da-DK" altLang="da-DK" sz="1800" i="1" dirty="0">
                <a:solidFill>
                  <a:srgbClr val="0A6938"/>
                </a:solidFill>
              </a:rPr>
              <a:t>Simone Witzel, projektleder</a:t>
            </a:r>
          </a:p>
          <a:p>
            <a:pPr eaLnBrk="1" hangingPunct="1">
              <a:lnSpc>
                <a:spcPct val="70000"/>
              </a:lnSpc>
              <a:spcAft>
                <a:spcPct val="60000"/>
              </a:spcAft>
              <a:buFont typeface="Wingdings" pitchFamily="2" charset="2"/>
              <a:buNone/>
            </a:pPr>
            <a:r>
              <a:rPr lang="da-DK" altLang="da-DK" sz="1800" dirty="0">
                <a:solidFill>
                  <a:srgbClr val="0A6938"/>
                </a:solidFill>
              </a:rPr>
              <a:t>DEFACTUM</a:t>
            </a:r>
          </a:p>
          <a:p>
            <a:pPr eaLnBrk="1" hangingPunct="1">
              <a:lnSpc>
                <a:spcPct val="70000"/>
              </a:lnSpc>
              <a:spcAft>
                <a:spcPct val="60000"/>
              </a:spcAft>
              <a:buFont typeface="Wingdings" pitchFamily="2" charset="2"/>
              <a:buNone/>
            </a:pPr>
            <a:r>
              <a:rPr lang="da-DK" altLang="da-DK" sz="1800" dirty="0">
                <a:solidFill>
                  <a:srgbClr val="0A6938"/>
                </a:solidFill>
              </a:rPr>
              <a:t>Olof Palmes Allé 15</a:t>
            </a:r>
          </a:p>
          <a:p>
            <a:pPr eaLnBrk="1" hangingPunct="1">
              <a:lnSpc>
                <a:spcPct val="70000"/>
              </a:lnSpc>
              <a:spcAft>
                <a:spcPct val="60000"/>
              </a:spcAft>
              <a:buFont typeface="Wingdings" pitchFamily="2" charset="2"/>
              <a:buNone/>
            </a:pPr>
            <a:r>
              <a:rPr lang="da-DK" altLang="da-DK" sz="1800" dirty="0">
                <a:solidFill>
                  <a:srgbClr val="0A6938"/>
                </a:solidFill>
              </a:rPr>
              <a:t>8200 Aarhus N</a:t>
            </a:r>
          </a:p>
          <a:p>
            <a:pPr eaLnBrk="1" hangingPunct="1">
              <a:lnSpc>
                <a:spcPct val="70000"/>
              </a:lnSpc>
              <a:spcAft>
                <a:spcPct val="60000"/>
              </a:spcAft>
              <a:buFont typeface="Wingdings" pitchFamily="2" charset="2"/>
              <a:buNone/>
            </a:pPr>
            <a:r>
              <a:rPr lang="da-DK" altLang="da-DK" sz="1800" dirty="0">
                <a:solidFill>
                  <a:srgbClr val="0A6938"/>
                </a:solidFill>
              </a:rPr>
              <a:t>simone.witzel@stab.rm.dk</a:t>
            </a:r>
          </a:p>
          <a:p>
            <a:pPr eaLnBrk="1" hangingPunct="1">
              <a:lnSpc>
                <a:spcPct val="70000"/>
              </a:lnSpc>
              <a:spcAft>
                <a:spcPct val="60000"/>
              </a:spcAft>
              <a:buFont typeface="Wingdings" pitchFamily="2" charset="2"/>
              <a:buNone/>
            </a:pPr>
            <a:r>
              <a:rPr lang="da-DK" altLang="da-DK" sz="1800" dirty="0">
                <a:solidFill>
                  <a:srgbClr val="0A6938"/>
                </a:solidFill>
              </a:rPr>
              <a:t>4042 7144</a:t>
            </a:r>
          </a:p>
          <a:p>
            <a:pPr eaLnBrk="1" hangingPunct="1">
              <a:lnSpc>
                <a:spcPct val="70000"/>
              </a:lnSpc>
              <a:spcAft>
                <a:spcPct val="60000"/>
              </a:spcAft>
              <a:buFont typeface="Wingdings" pitchFamily="2" charset="2"/>
              <a:buNone/>
            </a:pPr>
            <a:endParaRPr lang="da-DK" altLang="da-DK" sz="1400" dirty="0">
              <a:solidFill>
                <a:srgbClr val="0A6938"/>
              </a:solidFill>
            </a:endParaRPr>
          </a:p>
          <a:p>
            <a:pPr eaLnBrk="1" hangingPunct="1">
              <a:lnSpc>
                <a:spcPct val="70000"/>
              </a:lnSpc>
              <a:spcAft>
                <a:spcPct val="60000"/>
              </a:spcAft>
              <a:buFont typeface="Wingdings" pitchFamily="2" charset="2"/>
              <a:buNone/>
            </a:pPr>
            <a:r>
              <a:rPr lang="da-DK" altLang="da-DK" sz="1600" b="1" u="sng" dirty="0">
                <a:solidFill>
                  <a:srgbClr val="0A6938"/>
                </a:solidFill>
              </a:rPr>
              <a:t>www.psykiatriundersogelser.dk</a:t>
            </a:r>
          </a:p>
        </p:txBody>
      </p:sp>
      <p:sp>
        <p:nvSpPr>
          <p:cNvPr id="4" name="Line 10"/>
          <p:cNvSpPr>
            <a:spLocks noChangeShapeType="1"/>
          </p:cNvSpPr>
          <p:nvPr/>
        </p:nvSpPr>
        <p:spPr bwMode="auto">
          <a:xfrm>
            <a:off x="0" y="358775"/>
            <a:ext cx="9177338" cy="0"/>
          </a:xfrm>
          <a:prstGeom prst="line">
            <a:avLst/>
          </a:prstGeom>
          <a:noFill/>
          <a:ln w="76200">
            <a:solidFill>
              <a:srgbClr val="799A7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sp>
        <p:nvSpPr>
          <p:cNvPr id="5" name="Line 11"/>
          <p:cNvSpPr>
            <a:spLocks noChangeShapeType="1"/>
          </p:cNvSpPr>
          <p:nvPr/>
        </p:nvSpPr>
        <p:spPr bwMode="auto">
          <a:xfrm>
            <a:off x="0" y="719138"/>
            <a:ext cx="9177338" cy="0"/>
          </a:xfrm>
          <a:prstGeom prst="line">
            <a:avLst/>
          </a:prstGeom>
          <a:noFill/>
          <a:ln w="76200">
            <a:solidFill>
              <a:srgbClr val="0A693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pic>
        <p:nvPicPr>
          <p:cNvPr id="6" name="Billed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877272"/>
            <a:ext cx="3992245" cy="7772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877272"/>
            <a:ext cx="3992245" cy="777240"/>
          </a:xfrm>
          <a:prstGeom prst="rect">
            <a:avLst/>
          </a:prstGeom>
        </p:spPr>
      </p:pic>
      <p:pic>
        <p:nvPicPr>
          <p:cNvPr id="4" name="Bille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620688"/>
            <a:ext cx="3534021" cy="50138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6016" y="620688"/>
            <a:ext cx="3545066" cy="50138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43052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spect="1" noChangeArrowheads="1"/>
          </p:cNvSpPr>
          <p:nvPr>
            <p:ph type="title" sz="quarter"/>
          </p:nvPr>
        </p:nvSpPr>
        <p:spPr>
          <a:xfrm>
            <a:off x="539750" y="1052513"/>
            <a:ext cx="7077075" cy="1127125"/>
          </a:xfrm>
        </p:spPr>
        <p:txBody>
          <a:bodyPr/>
          <a:lstStyle/>
          <a:p>
            <a:pPr eaLnBrk="1" hangingPunct="1"/>
            <a:r>
              <a:rPr lang="da-DK" altLang="da-DK" dirty="0">
                <a:solidFill>
                  <a:srgbClr val="0A6938"/>
                </a:solidFill>
              </a:rPr>
              <a:t>MENU</a:t>
            </a:r>
          </a:p>
        </p:txBody>
      </p:sp>
      <p:sp>
        <p:nvSpPr>
          <p:cNvPr id="10" name="Afrundet rektangel 9"/>
          <p:cNvSpPr/>
          <p:nvPr/>
        </p:nvSpPr>
        <p:spPr bwMode="auto">
          <a:xfrm>
            <a:off x="1031587" y="1772816"/>
            <a:ext cx="4332501" cy="429233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16" name="Rectangle 3"/>
          <p:cNvSpPr txBox="1">
            <a:spLocks noChangeAspect="1" noChangeArrowheads="1"/>
          </p:cNvSpPr>
          <p:nvPr/>
        </p:nvSpPr>
        <p:spPr bwMode="auto">
          <a:xfrm>
            <a:off x="1153096" y="1772816"/>
            <a:ext cx="1637444" cy="366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800" b="0" dirty="0">
                <a:solidFill>
                  <a:schemeClr val="bg1"/>
                </a:solidFill>
              </a:rPr>
              <a:t>Koncept</a:t>
            </a:r>
          </a:p>
        </p:txBody>
      </p:sp>
      <p:sp>
        <p:nvSpPr>
          <p:cNvPr id="20" name="Line 10"/>
          <p:cNvSpPr>
            <a:spLocks noChangeShapeType="1"/>
          </p:cNvSpPr>
          <p:nvPr/>
        </p:nvSpPr>
        <p:spPr bwMode="auto">
          <a:xfrm>
            <a:off x="0" y="358775"/>
            <a:ext cx="9177338" cy="0"/>
          </a:xfrm>
          <a:prstGeom prst="line">
            <a:avLst/>
          </a:prstGeom>
          <a:noFill/>
          <a:ln w="76200">
            <a:solidFill>
              <a:srgbClr val="799A7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sp>
        <p:nvSpPr>
          <p:cNvPr id="23" name="Line 11"/>
          <p:cNvSpPr>
            <a:spLocks noChangeShapeType="1"/>
          </p:cNvSpPr>
          <p:nvPr/>
        </p:nvSpPr>
        <p:spPr bwMode="auto">
          <a:xfrm>
            <a:off x="0" y="719138"/>
            <a:ext cx="9177338" cy="0"/>
          </a:xfrm>
          <a:prstGeom prst="line">
            <a:avLst/>
          </a:prstGeom>
          <a:noFill/>
          <a:ln w="76200">
            <a:solidFill>
              <a:srgbClr val="0A693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pic>
        <p:nvPicPr>
          <p:cNvPr id="25" name="Billede 2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877272"/>
            <a:ext cx="3992245" cy="777240"/>
          </a:xfrm>
          <a:prstGeom prst="rect">
            <a:avLst/>
          </a:prstGeom>
        </p:spPr>
      </p:pic>
      <p:sp>
        <p:nvSpPr>
          <p:cNvPr id="34" name="Afrundet rektangel 33"/>
          <p:cNvSpPr/>
          <p:nvPr/>
        </p:nvSpPr>
        <p:spPr bwMode="auto">
          <a:xfrm>
            <a:off x="1031583" y="2326727"/>
            <a:ext cx="4332501" cy="429233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17" name="Rectangle 3"/>
          <p:cNvSpPr txBox="1">
            <a:spLocks noChangeAspect="1" noChangeArrowheads="1"/>
          </p:cNvSpPr>
          <p:nvPr/>
        </p:nvSpPr>
        <p:spPr bwMode="auto">
          <a:xfrm>
            <a:off x="1107426" y="2351378"/>
            <a:ext cx="4727648" cy="379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800" b="0" dirty="0">
                <a:solidFill>
                  <a:schemeClr val="bg1"/>
                </a:solidFill>
              </a:rPr>
              <a:t>Udlevering af spørgeskemaer</a:t>
            </a:r>
          </a:p>
        </p:txBody>
      </p:sp>
      <p:sp>
        <p:nvSpPr>
          <p:cNvPr id="35" name="Afrundet rektangel 34"/>
          <p:cNvSpPr/>
          <p:nvPr/>
        </p:nvSpPr>
        <p:spPr bwMode="auto">
          <a:xfrm>
            <a:off x="1046043" y="2852936"/>
            <a:ext cx="4332501" cy="429233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18" name="Rectangle 3"/>
          <p:cNvSpPr txBox="1">
            <a:spLocks noChangeAspect="1" noChangeArrowheads="1"/>
          </p:cNvSpPr>
          <p:nvPr/>
        </p:nvSpPr>
        <p:spPr bwMode="auto">
          <a:xfrm>
            <a:off x="1115616" y="2878550"/>
            <a:ext cx="3516515" cy="262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800" b="0" dirty="0">
                <a:solidFill>
                  <a:schemeClr val="bg1"/>
                </a:solidFill>
              </a:rPr>
              <a:t>Opgaver for tovholder</a:t>
            </a:r>
          </a:p>
        </p:txBody>
      </p:sp>
      <p:sp>
        <p:nvSpPr>
          <p:cNvPr id="36" name="Afrundet rektangel 35"/>
          <p:cNvSpPr/>
          <p:nvPr/>
        </p:nvSpPr>
        <p:spPr bwMode="auto">
          <a:xfrm>
            <a:off x="1031587" y="3386308"/>
            <a:ext cx="4332501" cy="429233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33" name="Rectangle 3"/>
          <p:cNvSpPr txBox="1">
            <a:spLocks noChangeAspect="1" noChangeArrowheads="1"/>
          </p:cNvSpPr>
          <p:nvPr/>
        </p:nvSpPr>
        <p:spPr bwMode="auto">
          <a:xfrm>
            <a:off x="1151141" y="3421914"/>
            <a:ext cx="3516515" cy="262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800" b="0" dirty="0">
                <a:solidFill>
                  <a:schemeClr val="bg1"/>
                </a:solidFill>
              </a:rPr>
              <a:t>Årshjul</a:t>
            </a:r>
          </a:p>
        </p:txBody>
      </p:sp>
      <p:sp>
        <p:nvSpPr>
          <p:cNvPr id="37" name="Afrundet rektangel 36"/>
          <p:cNvSpPr/>
          <p:nvPr/>
        </p:nvSpPr>
        <p:spPr bwMode="auto">
          <a:xfrm>
            <a:off x="1031582" y="3935871"/>
            <a:ext cx="4332501" cy="429233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19" name="Rectangle 3"/>
          <p:cNvSpPr txBox="1">
            <a:spLocks noChangeAspect="1" noChangeArrowheads="1"/>
          </p:cNvSpPr>
          <p:nvPr/>
        </p:nvSpPr>
        <p:spPr bwMode="auto">
          <a:xfrm>
            <a:off x="1115616" y="3933056"/>
            <a:ext cx="1618704" cy="2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800" b="0" dirty="0">
                <a:solidFill>
                  <a:schemeClr val="bg1"/>
                </a:solidFill>
              </a:rPr>
              <a:t>Temaer</a:t>
            </a:r>
          </a:p>
        </p:txBody>
      </p:sp>
      <p:sp>
        <p:nvSpPr>
          <p:cNvPr id="38" name="Afrundet rektangel 37"/>
          <p:cNvSpPr/>
          <p:nvPr/>
        </p:nvSpPr>
        <p:spPr bwMode="auto">
          <a:xfrm>
            <a:off x="1031581" y="4496470"/>
            <a:ext cx="4332501" cy="429233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21" name="Rectangle 3"/>
          <p:cNvSpPr txBox="1">
            <a:spLocks noChangeAspect="1" noChangeArrowheads="1"/>
          </p:cNvSpPr>
          <p:nvPr/>
        </p:nvSpPr>
        <p:spPr bwMode="auto">
          <a:xfrm>
            <a:off x="1115616" y="4509120"/>
            <a:ext cx="1618704" cy="2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800" b="0" dirty="0">
                <a:solidFill>
                  <a:schemeClr val="bg1"/>
                </a:solidFill>
              </a:rPr>
              <a:t>Resultater</a:t>
            </a:r>
          </a:p>
        </p:txBody>
      </p:sp>
      <p:sp>
        <p:nvSpPr>
          <p:cNvPr id="39" name="Afrundet rektangel 38"/>
          <p:cNvSpPr/>
          <p:nvPr/>
        </p:nvSpPr>
        <p:spPr bwMode="auto">
          <a:xfrm>
            <a:off x="1046043" y="5038319"/>
            <a:ext cx="4332501" cy="429233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24" name="Rectangle 3"/>
          <p:cNvSpPr txBox="1">
            <a:spLocks noChangeAspect="1" noChangeArrowheads="1"/>
          </p:cNvSpPr>
          <p:nvPr/>
        </p:nvSpPr>
        <p:spPr bwMode="auto">
          <a:xfrm>
            <a:off x="1106246" y="5032845"/>
            <a:ext cx="1665554" cy="2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>
              <a:buNone/>
            </a:pPr>
            <a:r>
              <a:rPr lang="da-DK" sz="1800" b="0" dirty="0">
                <a:solidFill>
                  <a:schemeClr val="bg1"/>
                </a:solidFill>
              </a:rPr>
              <a:t>Organisering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375245" y="1052513"/>
            <a:ext cx="8229203" cy="1127125"/>
          </a:xfrm>
        </p:spPr>
        <p:txBody>
          <a:bodyPr/>
          <a:lstStyle/>
          <a:p>
            <a:pPr eaLnBrk="1" hangingPunct="1"/>
            <a:r>
              <a:rPr lang="da-DK" altLang="da-DK" dirty="0">
                <a:solidFill>
                  <a:srgbClr val="0A6938"/>
                </a:solidFill>
              </a:rPr>
              <a:t>Koncept med årlig måling</a:t>
            </a:r>
            <a:br>
              <a:rPr lang="da-DK" altLang="da-DK" dirty="0">
                <a:solidFill>
                  <a:srgbClr val="0A6938"/>
                </a:solidFill>
              </a:rPr>
            </a:br>
            <a:r>
              <a:rPr lang="da-DK" altLang="da-DK" dirty="0">
                <a:solidFill>
                  <a:srgbClr val="0A6938"/>
                </a:solidFill>
              </a:rPr>
              <a:t>– fem patient- og pårørendegrupper</a:t>
            </a:r>
            <a:endParaRPr lang="da-DK" altLang="da-DK" sz="3200" dirty="0">
              <a:solidFill>
                <a:srgbClr val="0A6938"/>
              </a:solidFill>
            </a:endParaRPr>
          </a:p>
        </p:txBody>
      </p:sp>
      <p:sp>
        <p:nvSpPr>
          <p:cNvPr id="5123" name="Rectangle 3"/>
          <p:cNvSpPr>
            <a:spLocks noGrp="1" noChangeAspect="1" noChangeArrowheads="1"/>
          </p:cNvSpPr>
          <p:nvPr>
            <p:ph type="body" sz="half" idx="1"/>
          </p:nvPr>
        </p:nvSpPr>
        <p:spPr>
          <a:xfrm>
            <a:off x="395536" y="1684065"/>
            <a:ext cx="8352928" cy="3113087"/>
          </a:xfrm>
        </p:spPr>
        <p:txBody>
          <a:bodyPr/>
          <a:lstStyle/>
          <a:p>
            <a:pPr marL="0" indent="0" eaLnBrk="1" hangingPunct="1">
              <a:spcAft>
                <a:spcPct val="60000"/>
              </a:spcAft>
              <a:buClr>
                <a:srgbClr val="0A6938"/>
              </a:buClr>
              <a:buNone/>
            </a:pPr>
            <a:endParaRPr lang="da-DK" altLang="da-DK" dirty="0">
              <a:solidFill>
                <a:srgbClr val="0A6938"/>
              </a:solidFill>
            </a:endParaRPr>
          </a:p>
          <a:p>
            <a:pPr eaLnBrk="1" hangingPunct="1">
              <a:spcAft>
                <a:spcPct val="60000"/>
              </a:spcAft>
              <a:buClr>
                <a:srgbClr val="0A6938"/>
              </a:buClr>
            </a:pPr>
            <a:r>
              <a:rPr lang="da-DK" altLang="da-DK" dirty="0">
                <a:solidFill>
                  <a:srgbClr val="0A6938"/>
                </a:solidFill>
              </a:rPr>
              <a:t>Årlige patientundersøgelser og B&amp;U forældre-undersøgelser </a:t>
            </a:r>
            <a:r>
              <a:rPr lang="da-DK" altLang="da-DK" sz="1400" dirty="0">
                <a:solidFill>
                  <a:srgbClr val="0A6938"/>
                </a:solidFill>
              </a:rPr>
              <a:t>(voksne patienter er overgået til månedlige målinger (undtaget indlagte i den specialiserede retspsykiatri))</a:t>
            </a:r>
          </a:p>
          <a:p>
            <a:pPr eaLnBrk="1" hangingPunct="1">
              <a:spcAft>
                <a:spcPct val="60000"/>
              </a:spcAft>
              <a:buClr>
                <a:srgbClr val="0A6938"/>
              </a:buClr>
            </a:pPr>
            <a:endParaRPr lang="da-DK" altLang="da-DK" dirty="0">
              <a:solidFill>
                <a:srgbClr val="0A6938"/>
              </a:solidFill>
            </a:endParaRPr>
          </a:p>
        </p:txBody>
      </p:sp>
      <p:sp>
        <p:nvSpPr>
          <p:cNvPr id="5" name="Line 10"/>
          <p:cNvSpPr>
            <a:spLocks noChangeShapeType="1"/>
          </p:cNvSpPr>
          <p:nvPr/>
        </p:nvSpPr>
        <p:spPr bwMode="auto">
          <a:xfrm>
            <a:off x="0" y="358775"/>
            <a:ext cx="9177338" cy="0"/>
          </a:xfrm>
          <a:prstGeom prst="line">
            <a:avLst/>
          </a:prstGeom>
          <a:noFill/>
          <a:ln w="76200">
            <a:solidFill>
              <a:srgbClr val="799A7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sp>
        <p:nvSpPr>
          <p:cNvPr id="6" name="Line 11"/>
          <p:cNvSpPr>
            <a:spLocks noChangeShapeType="1"/>
          </p:cNvSpPr>
          <p:nvPr/>
        </p:nvSpPr>
        <p:spPr bwMode="auto">
          <a:xfrm>
            <a:off x="0" y="719138"/>
            <a:ext cx="9177338" cy="0"/>
          </a:xfrm>
          <a:prstGeom prst="line">
            <a:avLst/>
          </a:prstGeom>
          <a:noFill/>
          <a:ln w="76200">
            <a:solidFill>
              <a:srgbClr val="0A693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pic>
        <p:nvPicPr>
          <p:cNvPr id="7" name="Billed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877272"/>
            <a:ext cx="3992245" cy="777240"/>
          </a:xfrm>
          <a:prstGeom prst="rect">
            <a:avLst/>
          </a:prstGeom>
        </p:spPr>
      </p:pic>
      <p:sp>
        <p:nvSpPr>
          <p:cNvPr id="8" name="Afrundet rektangel 7"/>
          <p:cNvSpPr/>
          <p:nvPr/>
        </p:nvSpPr>
        <p:spPr bwMode="auto">
          <a:xfrm>
            <a:off x="220237" y="3429000"/>
            <a:ext cx="1637444" cy="1152128"/>
          </a:xfrm>
          <a:prstGeom prst="roundRect">
            <a:avLst/>
          </a:prstGeom>
          <a:solidFill>
            <a:srgbClr val="8BC3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9" name="Rectangle 3"/>
          <p:cNvSpPr txBox="1">
            <a:spLocks noChangeAspect="1" noChangeArrowheads="1"/>
          </p:cNvSpPr>
          <p:nvPr/>
        </p:nvSpPr>
        <p:spPr bwMode="auto">
          <a:xfrm>
            <a:off x="220237" y="3431952"/>
            <a:ext cx="1637444" cy="1149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>
              <a:buNone/>
            </a:pPr>
            <a:endParaRPr lang="da-DK" sz="1400" b="0" dirty="0">
              <a:solidFill>
                <a:schemeClr val="bg1"/>
              </a:solidFill>
            </a:endParaRPr>
          </a:p>
          <a:p>
            <a:pPr marL="0" lvl="0" indent="0" algn="ctr">
              <a:buNone/>
            </a:pPr>
            <a:r>
              <a:rPr lang="da-DK" sz="1400" b="0" dirty="0">
                <a:solidFill>
                  <a:schemeClr val="bg1"/>
                </a:solidFill>
              </a:rPr>
              <a:t>B&amp;U</a:t>
            </a:r>
          </a:p>
          <a:p>
            <a:pPr marL="0" lvl="0" indent="0" algn="ctr">
              <a:buNone/>
            </a:pPr>
            <a:r>
              <a:rPr lang="da-DK" sz="1400" b="0" dirty="0">
                <a:solidFill>
                  <a:schemeClr val="bg1"/>
                </a:solidFill>
              </a:rPr>
              <a:t>Dag-/døgnafsnit</a:t>
            </a:r>
          </a:p>
          <a:p>
            <a:pPr marL="0" lvl="0" indent="0" algn="ctr">
              <a:buNone/>
            </a:pPr>
            <a:r>
              <a:rPr lang="da-DK" sz="1400" b="0" dirty="0">
                <a:solidFill>
                  <a:schemeClr val="bg1"/>
                </a:solidFill>
              </a:rPr>
              <a:t>Patienter</a:t>
            </a:r>
          </a:p>
        </p:txBody>
      </p:sp>
      <p:sp>
        <p:nvSpPr>
          <p:cNvPr id="16" name="Afrundet rektangel 15"/>
          <p:cNvSpPr/>
          <p:nvPr/>
        </p:nvSpPr>
        <p:spPr bwMode="auto">
          <a:xfrm>
            <a:off x="3631247" y="3440857"/>
            <a:ext cx="1637444" cy="1152128"/>
          </a:xfrm>
          <a:prstGeom prst="roundRect">
            <a:avLst/>
          </a:prstGeom>
          <a:solidFill>
            <a:schemeClr val="bg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17" name="Afrundet rektangel 16"/>
          <p:cNvSpPr/>
          <p:nvPr/>
        </p:nvSpPr>
        <p:spPr bwMode="auto">
          <a:xfrm>
            <a:off x="220237" y="4653136"/>
            <a:ext cx="1637444" cy="1152128"/>
          </a:xfrm>
          <a:prstGeom prst="roundRect">
            <a:avLst/>
          </a:prstGeom>
          <a:solidFill>
            <a:srgbClr val="C2ECE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18" name="Afrundet rektangel 17"/>
          <p:cNvSpPr/>
          <p:nvPr/>
        </p:nvSpPr>
        <p:spPr bwMode="auto">
          <a:xfrm>
            <a:off x="1926444" y="4653136"/>
            <a:ext cx="1637444" cy="1152128"/>
          </a:xfrm>
          <a:prstGeom prst="roundRect">
            <a:avLst/>
          </a:prstGeom>
          <a:solidFill>
            <a:srgbClr val="BECDB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19" name="Afrundet rektangel 18"/>
          <p:cNvSpPr/>
          <p:nvPr/>
        </p:nvSpPr>
        <p:spPr bwMode="auto">
          <a:xfrm>
            <a:off x="1926444" y="3423324"/>
            <a:ext cx="1637444" cy="1152128"/>
          </a:xfrm>
          <a:prstGeom prst="roundRect">
            <a:avLst/>
          </a:prstGeom>
          <a:solidFill>
            <a:srgbClr val="A3BAA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20" name="Rectangle 3"/>
          <p:cNvSpPr txBox="1">
            <a:spLocks noChangeAspect="1" noChangeArrowheads="1"/>
          </p:cNvSpPr>
          <p:nvPr/>
        </p:nvSpPr>
        <p:spPr bwMode="auto">
          <a:xfrm>
            <a:off x="220237" y="4656088"/>
            <a:ext cx="1637444" cy="1149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>
              <a:buNone/>
            </a:pPr>
            <a:endParaRPr lang="da-DK" sz="1400" b="0" dirty="0">
              <a:solidFill>
                <a:schemeClr val="bg1"/>
              </a:solidFill>
            </a:endParaRPr>
          </a:p>
          <a:p>
            <a:pPr marL="0" lvl="0" indent="0" algn="ctr">
              <a:buNone/>
            </a:pPr>
            <a:r>
              <a:rPr lang="da-DK" sz="1400" b="0" dirty="0">
                <a:solidFill>
                  <a:schemeClr val="bg1"/>
                </a:solidFill>
              </a:rPr>
              <a:t>B&amp;U</a:t>
            </a:r>
          </a:p>
          <a:p>
            <a:pPr marL="0" lvl="0" indent="0" algn="ctr">
              <a:buNone/>
            </a:pPr>
            <a:r>
              <a:rPr lang="da-DK" sz="1400" b="0" dirty="0">
                <a:solidFill>
                  <a:schemeClr val="bg1"/>
                </a:solidFill>
              </a:rPr>
              <a:t>Dag-/døgnafsnit</a:t>
            </a:r>
          </a:p>
          <a:p>
            <a:pPr marL="0" lvl="0" indent="0" algn="ctr">
              <a:buNone/>
            </a:pPr>
            <a:r>
              <a:rPr lang="da-DK" sz="1400" b="0" dirty="0">
                <a:solidFill>
                  <a:schemeClr val="bg1"/>
                </a:solidFill>
              </a:rPr>
              <a:t>Forældre</a:t>
            </a:r>
          </a:p>
        </p:txBody>
      </p:sp>
      <p:sp>
        <p:nvSpPr>
          <p:cNvPr id="21" name="Rectangle 3"/>
          <p:cNvSpPr txBox="1">
            <a:spLocks noChangeAspect="1" noChangeArrowheads="1"/>
          </p:cNvSpPr>
          <p:nvPr/>
        </p:nvSpPr>
        <p:spPr bwMode="auto">
          <a:xfrm>
            <a:off x="1926444" y="3436119"/>
            <a:ext cx="1637444" cy="1149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>
              <a:buNone/>
            </a:pPr>
            <a:endParaRPr lang="da-DK" sz="1400" b="0" dirty="0">
              <a:solidFill>
                <a:schemeClr val="bg1"/>
              </a:solidFill>
            </a:endParaRPr>
          </a:p>
          <a:p>
            <a:pPr marL="0" lvl="0" indent="0" algn="ctr">
              <a:buNone/>
            </a:pPr>
            <a:r>
              <a:rPr lang="da-DK" sz="1400" b="0" dirty="0">
                <a:solidFill>
                  <a:schemeClr val="bg1"/>
                </a:solidFill>
              </a:rPr>
              <a:t>B&amp;U</a:t>
            </a:r>
          </a:p>
          <a:p>
            <a:pPr marL="0" lvl="0" indent="0" algn="ctr">
              <a:buNone/>
            </a:pPr>
            <a:r>
              <a:rPr lang="da-DK" sz="1400" b="0" dirty="0">
                <a:solidFill>
                  <a:schemeClr val="bg1"/>
                </a:solidFill>
              </a:rPr>
              <a:t>Ambulatorier</a:t>
            </a:r>
          </a:p>
          <a:p>
            <a:pPr marL="0" lvl="0" indent="0" algn="ctr">
              <a:buNone/>
            </a:pPr>
            <a:r>
              <a:rPr lang="da-DK" sz="1400" b="0" dirty="0">
                <a:solidFill>
                  <a:schemeClr val="bg1"/>
                </a:solidFill>
              </a:rPr>
              <a:t>Patienter</a:t>
            </a:r>
          </a:p>
        </p:txBody>
      </p:sp>
      <p:sp>
        <p:nvSpPr>
          <p:cNvPr id="22" name="Rectangle 3"/>
          <p:cNvSpPr txBox="1">
            <a:spLocks noChangeAspect="1" noChangeArrowheads="1"/>
          </p:cNvSpPr>
          <p:nvPr/>
        </p:nvSpPr>
        <p:spPr bwMode="auto">
          <a:xfrm>
            <a:off x="1926444" y="4653136"/>
            <a:ext cx="1637444" cy="1149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>
              <a:buNone/>
            </a:pPr>
            <a:endParaRPr lang="da-DK" sz="1400" b="0" dirty="0">
              <a:solidFill>
                <a:schemeClr val="bg1"/>
              </a:solidFill>
            </a:endParaRPr>
          </a:p>
          <a:p>
            <a:pPr marL="0" lvl="0" indent="0" algn="ctr">
              <a:buNone/>
            </a:pPr>
            <a:r>
              <a:rPr lang="da-DK" sz="1400" b="0" dirty="0">
                <a:solidFill>
                  <a:schemeClr val="bg1"/>
                </a:solidFill>
              </a:rPr>
              <a:t>B&amp;U</a:t>
            </a:r>
          </a:p>
          <a:p>
            <a:pPr marL="0" lvl="0" indent="0" algn="ctr">
              <a:buNone/>
            </a:pPr>
            <a:r>
              <a:rPr lang="da-DK" sz="1400" b="0" dirty="0">
                <a:solidFill>
                  <a:schemeClr val="bg1"/>
                </a:solidFill>
              </a:rPr>
              <a:t>Ambulatorier</a:t>
            </a:r>
          </a:p>
          <a:p>
            <a:pPr marL="0" lvl="0" indent="0" algn="ctr">
              <a:buNone/>
            </a:pPr>
            <a:r>
              <a:rPr lang="da-DK" sz="1400" b="0" dirty="0">
                <a:solidFill>
                  <a:schemeClr val="bg1"/>
                </a:solidFill>
              </a:rPr>
              <a:t>Forældre</a:t>
            </a:r>
          </a:p>
        </p:txBody>
      </p:sp>
      <p:sp>
        <p:nvSpPr>
          <p:cNvPr id="27" name="Rectangle 3"/>
          <p:cNvSpPr txBox="1">
            <a:spLocks noChangeAspect="1" noChangeArrowheads="1"/>
          </p:cNvSpPr>
          <p:nvPr/>
        </p:nvSpPr>
        <p:spPr bwMode="auto">
          <a:xfrm>
            <a:off x="3631247" y="3440857"/>
            <a:ext cx="1637444" cy="1149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>
              <a:buNone/>
            </a:pPr>
            <a:endParaRPr lang="da-DK" sz="500" b="0" dirty="0"/>
          </a:p>
          <a:p>
            <a:pPr marL="0" lvl="0" indent="0" algn="ctr">
              <a:buNone/>
            </a:pPr>
            <a:r>
              <a:rPr lang="da-DK" sz="1400" b="0" dirty="0"/>
              <a:t>Specialiserede</a:t>
            </a:r>
          </a:p>
          <a:p>
            <a:pPr marL="0" lvl="0" indent="0" algn="ctr">
              <a:buNone/>
            </a:pPr>
            <a:r>
              <a:rPr lang="da-DK" sz="1400" b="0" dirty="0"/>
              <a:t>retspsykiatriske</a:t>
            </a:r>
          </a:p>
          <a:p>
            <a:pPr marL="0" lvl="0" indent="0" algn="ctr">
              <a:buNone/>
            </a:pPr>
            <a:r>
              <a:rPr lang="da-DK" sz="1400" b="0" dirty="0"/>
              <a:t>sengeafsnit</a:t>
            </a:r>
          </a:p>
          <a:p>
            <a:pPr marL="0" lvl="0" indent="0" algn="ctr">
              <a:buNone/>
            </a:pPr>
            <a:r>
              <a:rPr lang="da-DK" sz="1400" b="0" dirty="0"/>
              <a:t>Patienter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E180D4A7-C9FB-4DFB-919C-405C955672EB}">
      <p14:showEvtLst xmlns:p14="http://schemas.microsoft.com/office/powerpoint/2010/main">
        <p14:playEvt time="0" objId="2"/>
        <p14:stopEvt time="21963" objId="2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frundet rektangel 1"/>
          <p:cNvSpPr/>
          <p:nvPr/>
        </p:nvSpPr>
        <p:spPr bwMode="auto">
          <a:xfrm>
            <a:off x="664778" y="2564904"/>
            <a:ext cx="7742857" cy="2160240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6146" name="Rectangle 2"/>
          <p:cNvSpPr>
            <a:spLocks noGrp="1" noChangeAspec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da-DK" dirty="0">
                <a:solidFill>
                  <a:srgbClr val="0A6938"/>
                </a:solidFill>
              </a:rPr>
              <a:t>KONCEPT</a:t>
            </a:r>
            <a:br>
              <a:rPr lang="da-DK" altLang="da-DK" dirty="0">
                <a:solidFill>
                  <a:srgbClr val="0A6938"/>
                </a:solidFill>
              </a:rPr>
            </a:br>
            <a:r>
              <a:rPr lang="da-DK" altLang="da-DK" sz="2400" dirty="0">
                <a:solidFill>
                  <a:srgbClr val="0A6938"/>
                </a:solidFill>
              </a:rPr>
              <a:t>Undersøgelsesperioder</a:t>
            </a:r>
          </a:p>
        </p:txBody>
      </p:sp>
      <p:sp>
        <p:nvSpPr>
          <p:cNvPr id="5" name="Rectangle 3"/>
          <p:cNvSpPr txBox="1">
            <a:spLocks noChangeAspect="1" noChangeArrowheads="1"/>
          </p:cNvSpPr>
          <p:nvPr/>
        </p:nvSpPr>
        <p:spPr bwMode="auto">
          <a:xfrm>
            <a:off x="899169" y="2780928"/>
            <a:ext cx="7561263" cy="311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800" b="0" dirty="0">
                <a:solidFill>
                  <a:schemeClr val="bg1"/>
                </a:solidFill>
              </a:rPr>
              <a:t>Personalet udleverer spørgeskemaer: </a:t>
            </a:r>
          </a:p>
          <a:p>
            <a:pPr marL="0" lvl="0" indent="0">
              <a:buNone/>
            </a:pPr>
            <a:endParaRPr lang="da-DK" sz="1600" b="0" dirty="0">
              <a:solidFill>
                <a:schemeClr val="bg1"/>
              </a:solidFill>
            </a:endParaRPr>
          </a:p>
          <a:p>
            <a:pPr marL="0" lvl="0" indent="0">
              <a:lnSpc>
                <a:spcPct val="150000"/>
              </a:lnSpc>
              <a:buNone/>
            </a:pPr>
            <a:r>
              <a:rPr lang="da-DK" sz="1600" b="0" dirty="0">
                <a:solidFill>
                  <a:schemeClr val="bg1"/>
                </a:solidFill>
              </a:rPr>
              <a:t>- B&amp;U (ambulatorier): Uge 36 - 41 (6 uger)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da-DK" sz="1600" b="0" dirty="0">
                <a:solidFill>
                  <a:schemeClr val="bg1"/>
                </a:solidFill>
              </a:rPr>
              <a:t>- B&amp;U (indlagte): Uge 33 - 44 (udvidet fra 4 til 12 uger fra 2026)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da-DK" sz="1600" b="0" dirty="0">
                <a:solidFill>
                  <a:schemeClr val="bg1"/>
                </a:solidFill>
              </a:rPr>
              <a:t>- Voksne (specialiserede retspsykiatriske afsnit): Uge 36 - 38 (3 uger)</a:t>
            </a:r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>
            <a:off x="0" y="358775"/>
            <a:ext cx="9177338" cy="0"/>
          </a:xfrm>
          <a:prstGeom prst="line">
            <a:avLst/>
          </a:prstGeom>
          <a:noFill/>
          <a:ln w="76200">
            <a:solidFill>
              <a:srgbClr val="799A7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sp>
        <p:nvSpPr>
          <p:cNvPr id="7" name="Line 11"/>
          <p:cNvSpPr>
            <a:spLocks noChangeShapeType="1"/>
          </p:cNvSpPr>
          <p:nvPr/>
        </p:nvSpPr>
        <p:spPr bwMode="auto">
          <a:xfrm>
            <a:off x="0" y="719138"/>
            <a:ext cx="9177338" cy="0"/>
          </a:xfrm>
          <a:prstGeom prst="line">
            <a:avLst/>
          </a:prstGeom>
          <a:noFill/>
          <a:ln w="76200">
            <a:solidFill>
              <a:srgbClr val="0A693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pic>
        <p:nvPicPr>
          <p:cNvPr id="8" name="Billed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877272"/>
            <a:ext cx="3992245" cy="7772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frundet rektangel 17"/>
          <p:cNvSpPr/>
          <p:nvPr/>
        </p:nvSpPr>
        <p:spPr bwMode="auto">
          <a:xfrm>
            <a:off x="4535996" y="4351360"/>
            <a:ext cx="3420380" cy="1453904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17" name="Afrundet rektangel 16"/>
          <p:cNvSpPr/>
          <p:nvPr/>
        </p:nvSpPr>
        <p:spPr bwMode="auto">
          <a:xfrm>
            <a:off x="1115616" y="4351360"/>
            <a:ext cx="3312368" cy="1453904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7170" name="Rectangle 2"/>
          <p:cNvSpPr>
            <a:spLocks noGrp="1" noChangeAspect="1" noChangeArrowheads="1"/>
          </p:cNvSpPr>
          <p:nvPr>
            <p:ph type="title" sz="quarter"/>
          </p:nvPr>
        </p:nvSpPr>
        <p:spPr>
          <a:xfrm>
            <a:off x="539750" y="1052513"/>
            <a:ext cx="7077075" cy="1127125"/>
          </a:xfrm>
        </p:spPr>
        <p:txBody>
          <a:bodyPr/>
          <a:lstStyle/>
          <a:p>
            <a:pPr eaLnBrk="1" hangingPunct="1"/>
            <a:r>
              <a:rPr lang="da-DK" altLang="da-DK" dirty="0">
                <a:solidFill>
                  <a:srgbClr val="0A6938"/>
                </a:solidFill>
              </a:rPr>
              <a:t>KONCEPT</a:t>
            </a:r>
            <a:br>
              <a:rPr lang="da-DK" altLang="da-DK" dirty="0">
                <a:solidFill>
                  <a:srgbClr val="0A6938"/>
                </a:solidFill>
              </a:rPr>
            </a:br>
            <a:r>
              <a:rPr lang="da-DK" altLang="da-DK" dirty="0">
                <a:solidFill>
                  <a:srgbClr val="0A6938"/>
                </a:solidFill>
              </a:rPr>
              <a:t>Formål</a:t>
            </a:r>
            <a:endParaRPr lang="da-DK" altLang="da-DK" sz="3200" dirty="0">
              <a:solidFill>
                <a:srgbClr val="0A6938"/>
              </a:solidFill>
            </a:endParaRPr>
          </a:p>
        </p:txBody>
      </p:sp>
      <p:sp>
        <p:nvSpPr>
          <p:cNvPr id="7173" name="Line 28"/>
          <p:cNvSpPr>
            <a:spLocks noChangeShapeType="1"/>
          </p:cNvSpPr>
          <p:nvPr/>
        </p:nvSpPr>
        <p:spPr bwMode="auto">
          <a:xfrm flipH="1">
            <a:off x="3635896" y="3527539"/>
            <a:ext cx="0" cy="621541"/>
          </a:xfrm>
          <a:prstGeom prst="line">
            <a:avLst/>
          </a:prstGeom>
          <a:noFill/>
          <a:ln w="127000">
            <a:solidFill>
              <a:srgbClr val="0A693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da-DK" dirty="0"/>
          </a:p>
        </p:txBody>
      </p:sp>
      <p:sp>
        <p:nvSpPr>
          <p:cNvPr id="7174" name="Line 29"/>
          <p:cNvSpPr>
            <a:spLocks noChangeShapeType="1"/>
          </p:cNvSpPr>
          <p:nvPr/>
        </p:nvSpPr>
        <p:spPr bwMode="auto">
          <a:xfrm>
            <a:off x="5292080" y="3527539"/>
            <a:ext cx="0" cy="621541"/>
          </a:xfrm>
          <a:prstGeom prst="line">
            <a:avLst/>
          </a:prstGeom>
          <a:noFill/>
          <a:ln w="127000">
            <a:solidFill>
              <a:srgbClr val="0A693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da-DK" dirty="0"/>
          </a:p>
        </p:txBody>
      </p:sp>
      <p:sp>
        <p:nvSpPr>
          <p:cNvPr id="8" name="Afrundet rektangel 7"/>
          <p:cNvSpPr/>
          <p:nvPr/>
        </p:nvSpPr>
        <p:spPr bwMode="auto">
          <a:xfrm>
            <a:off x="1115616" y="2276872"/>
            <a:ext cx="6840760" cy="1165872"/>
          </a:xfrm>
          <a:prstGeom prst="roundRect">
            <a:avLst/>
          </a:prstGeom>
          <a:solidFill>
            <a:srgbClr val="0A693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11" name="Rectangle 3"/>
          <p:cNvSpPr txBox="1">
            <a:spLocks noChangeAspect="1" noChangeArrowheads="1"/>
          </p:cNvSpPr>
          <p:nvPr/>
        </p:nvSpPr>
        <p:spPr bwMode="auto">
          <a:xfrm>
            <a:off x="1236201" y="2573671"/>
            <a:ext cx="6576159" cy="1071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>
              <a:buNone/>
            </a:pPr>
            <a:r>
              <a:rPr lang="da-DK" sz="1800" b="0" dirty="0">
                <a:solidFill>
                  <a:schemeClr val="bg1"/>
                </a:solidFill>
              </a:rPr>
              <a:t>Viden om patienter og pårørendes oplevelse og vurdering af psykiatrien</a:t>
            </a:r>
          </a:p>
        </p:txBody>
      </p:sp>
      <p:sp>
        <p:nvSpPr>
          <p:cNvPr id="12" name="Rectangle 3"/>
          <p:cNvSpPr txBox="1">
            <a:spLocks noChangeAspect="1" noChangeArrowheads="1"/>
          </p:cNvSpPr>
          <p:nvPr/>
        </p:nvSpPr>
        <p:spPr bwMode="auto">
          <a:xfrm>
            <a:off x="1164193" y="4472533"/>
            <a:ext cx="3191783" cy="1260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>
              <a:buNone/>
            </a:pPr>
            <a:r>
              <a:rPr lang="da-DK" sz="1800" b="0" dirty="0">
                <a:solidFill>
                  <a:schemeClr val="bg1"/>
                </a:solidFill>
              </a:rPr>
              <a:t>Muliggøre sammenligning</a:t>
            </a:r>
          </a:p>
          <a:p>
            <a:pPr marL="0" lvl="0" indent="0">
              <a:buNone/>
            </a:pPr>
            <a:r>
              <a:rPr lang="da-DK" sz="1800" b="0" dirty="0">
                <a:solidFill>
                  <a:schemeClr val="bg1"/>
                </a:solidFill>
              </a:rPr>
              <a:t>- Inden for regioner</a:t>
            </a:r>
          </a:p>
          <a:p>
            <a:pPr marL="0" lvl="0" indent="0">
              <a:buNone/>
            </a:pPr>
            <a:r>
              <a:rPr lang="da-DK" sz="1800" b="0" dirty="0">
                <a:solidFill>
                  <a:schemeClr val="bg1"/>
                </a:solidFill>
              </a:rPr>
              <a:t>- Mellem regioner</a:t>
            </a:r>
          </a:p>
          <a:p>
            <a:pPr marL="0" lvl="0" indent="0">
              <a:buNone/>
            </a:pPr>
            <a:r>
              <a:rPr lang="da-DK" sz="1800" b="0" dirty="0">
                <a:solidFill>
                  <a:schemeClr val="bg1"/>
                </a:solidFill>
              </a:rPr>
              <a:t>- Over tid</a:t>
            </a:r>
          </a:p>
        </p:txBody>
      </p:sp>
      <p:sp>
        <p:nvSpPr>
          <p:cNvPr id="13" name="Rectangle 3"/>
          <p:cNvSpPr txBox="1">
            <a:spLocks noChangeAspect="1" noChangeArrowheads="1"/>
          </p:cNvSpPr>
          <p:nvPr/>
        </p:nvSpPr>
        <p:spPr bwMode="auto">
          <a:xfrm>
            <a:off x="4716016" y="4437112"/>
            <a:ext cx="3295699" cy="1260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800" b="0" dirty="0">
                <a:solidFill>
                  <a:schemeClr val="bg1"/>
                </a:solidFill>
              </a:rPr>
              <a:t>Afdække, hvor der er behov for kvalitets-forbedringer lokalt</a:t>
            </a:r>
          </a:p>
        </p:txBody>
      </p:sp>
      <p:sp>
        <p:nvSpPr>
          <p:cNvPr id="14" name="Line 10"/>
          <p:cNvSpPr>
            <a:spLocks noChangeShapeType="1"/>
          </p:cNvSpPr>
          <p:nvPr/>
        </p:nvSpPr>
        <p:spPr bwMode="auto">
          <a:xfrm>
            <a:off x="0" y="358775"/>
            <a:ext cx="9177338" cy="0"/>
          </a:xfrm>
          <a:prstGeom prst="line">
            <a:avLst/>
          </a:prstGeom>
          <a:noFill/>
          <a:ln w="76200">
            <a:solidFill>
              <a:srgbClr val="799A7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sp>
        <p:nvSpPr>
          <p:cNvPr id="15" name="Line 11"/>
          <p:cNvSpPr>
            <a:spLocks noChangeShapeType="1"/>
          </p:cNvSpPr>
          <p:nvPr/>
        </p:nvSpPr>
        <p:spPr bwMode="auto">
          <a:xfrm>
            <a:off x="0" y="719138"/>
            <a:ext cx="9177338" cy="0"/>
          </a:xfrm>
          <a:prstGeom prst="line">
            <a:avLst/>
          </a:prstGeom>
          <a:noFill/>
          <a:ln w="76200">
            <a:solidFill>
              <a:srgbClr val="0A693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pic>
        <p:nvPicPr>
          <p:cNvPr id="16" name="Billede 1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877272"/>
            <a:ext cx="3992245" cy="7772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spect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da-DK" altLang="da-DK" dirty="0">
                <a:solidFill>
                  <a:srgbClr val="0A6938"/>
                </a:solidFill>
              </a:rPr>
              <a:t>KONCEPT</a:t>
            </a:r>
            <a:br>
              <a:rPr lang="da-DK" altLang="da-DK" dirty="0">
                <a:solidFill>
                  <a:srgbClr val="0A6938"/>
                </a:solidFill>
              </a:rPr>
            </a:br>
            <a:r>
              <a:rPr lang="da-DK" altLang="da-DK" dirty="0">
                <a:solidFill>
                  <a:srgbClr val="0A6938"/>
                </a:solidFill>
              </a:rPr>
              <a:t>Design</a:t>
            </a:r>
          </a:p>
        </p:txBody>
      </p:sp>
      <p:sp>
        <p:nvSpPr>
          <p:cNvPr id="8195" name="Rectangle 3"/>
          <p:cNvSpPr>
            <a:spLocks noGrp="1" noChangeAspect="1" noChangeArrowheads="1"/>
          </p:cNvSpPr>
          <p:nvPr>
            <p:ph type="body" sz="half" idx="4294967295"/>
          </p:nvPr>
        </p:nvSpPr>
        <p:spPr>
          <a:xfrm>
            <a:off x="719138" y="2348880"/>
            <a:ext cx="7453261" cy="4010025"/>
          </a:xfrm>
        </p:spPr>
        <p:txBody>
          <a:bodyPr/>
          <a:lstStyle/>
          <a:p>
            <a:pPr eaLnBrk="1" hangingPunct="1">
              <a:spcAft>
                <a:spcPct val="60000"/>
              </a:spcAft>
              <a:buClr>
                <a:srgbClr val="0A6938"/>
              </a:buClr>
            </a:pPr>
            <a:r>
              <a:rPr lang="da-DK" altLang="da-DK" sz="2400" dirty="0">
                <a:solidFill>
                  <a:srgbClr val="0A6938"/>
                </a:solidFill>
              </a:rPr>
              <a:t>Personalet udleverer spørgeskemaer til patienter for at opnå svar fra flest muligt</a:t>
            </a:r>
          </a:p>
          <a:p>
            <a:pPr eaLnBrk="1" hangingPunct="1">
              <a:spcAft>
                <a:spcPct val="60000"/>
              </a:spcAft>
              <a:buClr>
                <a:srgbClr val="0A6938"/>
              </a:buClr>
            </a:pPr>
            <a:r>
              <a:rPr lang="da-DK" altLang="da-DK" sz="2400" dirty="0">
                <a:solidFill>
                  <a:srgbClr val="0A6938"/>
                </a:solidFill>
              </a:rPr>
              <a:t>Resultater til lokale enheder</a:t>
            </a:r>
          </a:p>
          <a:p>
            <a:pPr eaLnBrk="1" hangingPunct="1">
              <a:spcAft>
                <a:spcPct val="60000"/>
              </a:spcAft>
              <a:buClr>
                <a:srgbClr val="0A6938"/>
              </a:buClr>
            </a:pPr>
            <a:r>
              <a:rPr lang="da-DK" altLang="da-DK" sz="2400" dirty="0">
                <a:solidFill>
                  <a:srgbClr val="0A6938"/>
                </a:solidFill>
              </a:rPr>
              <a:t>Totalundersøgelser af alle patienter i undersøgelsesperioden</a:t>
            </a:r>
          </a:p>
          <a:p>
            <a:pPr eaLnBrk="1" hangingPunct="1">
              <a:spcAft>
                <a:spcPct val="60000"/>
              </a:spcAft>
            </a:pPr>
            <a:endParaRPr lang="da-DK" altLang="da-DK" sz="2400" dirty="0"/>
          </a:p>
          <a:p>
            <a:pPr eaLnBrk="1" hangingPunct="1">
              <a:spcAft>
                <a:spcPct val="60000"/>
              </a:spcAft>
            </a:pPr>
            <a:endParaRPr lang="da-DK" altLang="da-DK" sz="2400" dirty="0"/>
          </a:p>
        </p:txBody>
      </p:sp>
      <p:sp>
        <p:nvSpPr>
          <p:cNvPr id="5" name="Line 10"/>
          <p:cNvSpPr>
            <a:spLocks noChangeShapeType="1"/>
          </p:cNvSpPr>
          <p:nvPr/>
        </p:nvSpPr>
        <p:spPr bwMode="auto">
          <a:xfrm>
            <a:off x="0" y="358775"/>
            <a:ext cx="9177338" cy="0"/>
          </a:xfrm>
          <a:prstGeom prst="line">
            <a:avLst/>
          </a:prstGeom>
          <a:noFill/>
          <a:ln w="76200">
            <a:solidFill>
              <a:srgbClr val="799A7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sp>
        <p:nvSpPr>
          <p:cNvPr id="6" name="Line 11"/>
          <p:cNvSpPr>
            <a:spLocks noChangeShapeType="1"/>
          </p:cNvSpPr>
          <p:nvPr/>
        </p:nvSpPr>
        <p:spPr bwMode="auto">
          <a:xfrm>
            <a:off x="0" y="719138"/>
            <a:ext cx="9177338" cy="0"/>
          </a:xfrm>
          <a:prstGeom prst="line">
            <a:avLst/>
          </a:prstGeom>
          <a:noFill/>
          <a:ln w="76200">
            <a:solidFill>
              <a:srgbClr val="0A693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pic>
        <p:nvPicPr>
          <p:cNvPr id="7" name="Billed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877272"/>
            <a:ext cx="3992245" cy="7772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539552" y="836712"/>
            <a:ext cx="7077075" cy="1127125"/>
          </a:xfrm>
        </p:spPr>
        <p:txBody>
          <a:bodyPr/>
          <a:lstStyle/>
          <a:p>
            <a:r>
              <a:rPr lang="da-DK" altLang="da-DK" dirty="0">
                <a:solidFill>
                  <a:srgbClr val="0A6938"/>
                </a:solidFill>
              </a:rPr>
              <a:t>UDLEVERING AF SPØRGESKEMA</a:t>
            </a:r>
            <a:br>
              <a:rPr lang="da-DK" altLang="da-DK" dirty="0">
                <a:solidFill>
                  <a:srgbClr val="0A6938"/>
                </a:solidFill>
              </a:rPr>
            </a:br>
            <a:r>
              <a:rPr lang="da-DK" altLang="da-DK" dirty="0">
                <a:solidFill>
                  <a:srgbClr val="0A6938"/>
                </a:solidFill>
              </a:rPr>
              <a:t>B&amp;U dag- og døgnafsnit, patienter</a:t>
            </a:r>
          </a:p>
        </p:txBody>
      </p:sp>
      <p:sp>
        <p:nvSpPr>
          <p:cNvPr id="4" name="Line 10"/>
          <p:cNvSpPr>
            <a:spLocks noChangeShapeType="1"/>
          </p:cNvSpPr>
          <p:nvPr/>
        </p:nvSpPr>
        <p:spPr bwMode="auto">
          <a:xfrm>
            <a:off x="0" y="358775"/>
            <a:ext cx="9177338" cy="0"/>
          </a:xfrm>
          <a:prstGeom prst="line">
            <a:avLst/>
          </a:prstGeom>
          <a:noFill/>
          <a:ln w="76200">
            <a:solidFill>
              <a:srgbClr val="799A7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sp>
        <p:nvSpPr>
          <p:cNvPr id="5" name="Line 11"/>
          <p:cNvSpPr>
            <a:spLocks noChangeShapeType="1"/>
          </p:cNvSpPr>
          <p:nvPr/>
        </p:nvSpPr>
        <p:spPr bwMode="auto">
          <a:xfrm>
            <a:off x="0" y="719138"/>
            <a:ext cx="9177338" cy="0"/>
          </a:xfrm>
          <a:prstGeom prst="line">
            <a:avLst/>
          </a:prstGeom>
          <a:noFill/>
          <a:ln w="76200">
            <a:solidFill>
              <a:srgbClr val="0A693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pic>
        <p:nvPicPr>
          <p:cNvPr id="6" name="Billed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877272"/>
            <a:ext cx="3992245" cy="77724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13F63AAB-A8C4-5884-8D7A-4F2185900D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768" y="1519253"/>
            <a:ext cx="4008120" cy="48676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539750" y="836712"/>
            <a:ext cx="8064698" cy="1127125"/>
          </a:xfrm>
        </p:spPr>
        <p:txBody>
          <a:bodyPr/>
          <a:lstStyle/>
          <a:p>
            <a:r>
              <a:rPr lang="da-DK" altLang="da-DK" dirty="0">
                <a:solidFill>
                  <a:srgbClr val="0A6938"/>
                </a:solidFill>
              </a:rPr>
              <a:t>UDLEVERING AF SPØRGESKEMA</a:t>
            </a:r>
            <a:br>
              <a:rPr lang="da-DK" altLang="da-DK" dirty="0">
                <a:solidFill>
                  <a:srgbClr val="0A6938"/>
                </a:solidFill>
              </a:rPr>
            </a:br>
            <a:r>
              <a:rPr lang="da-DK" altLang="da-DK" dirty="0">
                <a:solidFill>
                  <a:srgbClr val="0A6938"/>
                </a:solidFill>
              </a:rPr>
              <a:t>B&amp;U dag- og døgnafsnit, forældre/ pårørende</a:t>
            </a:r>
          </a:p>
        </p:txBody>
      </p:sp>
      <p:sp>
        <p:nvSpPr>
          <p:cNvPr id="14339" name="Rectangle 7"/>
          <p:cNvSpPr>
            <a:spLocks noChangeArrowheads="1"/>
          </p:cNvSpPr>
          <p:nvPr/>
        </p:nvSpPr>
        <p:spPr bwMode="auto">
          <a:xfrm>
            <a:off x="0" y="18335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 b="1">
                <a:solidFill>
                  <a:schemeClr val="tx2"/>
                </a:solidFill>
                <a:latin typeface="Verdana" pitchFamily="34" charset="0"/>
              </a:defRPr>
            </a:lvl1pPr>
            <a:lvl2pPr marL="742950" indent="-285750" eaLnBrk="0" hangingPunct="0">
              <a:defRPr sz="2800" b="1">
                <a:solidFill>
                  <a:schemeClr val="tx2"/>
                </a:solidFill>
                <a:latin typeface="Verdana" pitchFamily="34" charset="0"/>
              </a:defRPr>
            </a:lvl2pPr>
            <a:lvl3pPr marL="1143000" indent="-228600" eaLnBrk="0" hangingPunct="0">
              <a:defRPr sz="2800" b="1">
                <a:solidFill>
                  <a:schemeClr val="tx2"/>
                </a:solidFill>
                <a:latin typeface="Verdana" pitchFamily="34" charset="0"/>
              </a:defRPr>
            </a:lvl3pPr>
            <a:lvl4pPr marL="1600200" indent="-228600" eaLnBrk="0" hangingPunct="0">
              <a:defRPr sz="2800" b="1">
                <a:solidFill>
                  <a:schemeClr val="tx2"/>
                </a:solidFill>
                <a:latin typeface="Verdana" pitchFamily="34" charset="0"/>
              </a:defRPr>
            </a:lvl4pPr>
            <a:lvl5pPr marL="2057400" indent="-228600" eaLnBrk="0" hangingPunct="0">
              <a:defRPr sz="2800" b="1">
                <a:solidFill>
                  <a:schemeClr val="tx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da-DK" altLang="da-DK" dirty="0"/>
          </a:p>
        </p:txBody>
      </p:sp>
      <p:sp>
        <p:nvSpPr>
          <p:cNvPr id="5" name="Line 10"/>
          <p:cNvSpPr>
            <a:spLocks noChangeShapeType="1"/>
          </p:cNvSpPr>
          <p:nvPr/>
        </p:nvSpPr>
        <p:spPr bwMode="auto">
          <a:xfrm>
            <a:off x="0" y="358775"/>
            <a:ext cx="9177338" cy="0"/>
          </a:xfrm>
          <a:prstGeom prst="line">
            <a:avLst/>
          </a:prstGeom>
          <a:noFill/>
          <a:ln w="76200">
            <a:solidFill>
              <a:srgbClr val="799A7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sp>
        <p:nvSpPr>
          <p:cNvPr id="6" name="Line 11"/>
          <p:cNvSpPr>
            <a:spLocks noChangeShapeType="1"/>
          </p:cNvSpPr>
          <p:nvPr/>
        </p:nvSpPr>
        <p:spPr bwMode="auto">
          <a:xfrm>
            <a:off x="0" y="719138"/>
            <a:ext cx="9177338" cy="0"/>
          </a:xfrm>
          <a:prstGeom prst="line">
            <a:avLst/>
          </a:prstGeom>
          <a:noFill/>
          <a:ln w="76200">
            <a:solidFill>
              <a:srgbClr val="0A693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pic>
        <p:nvPicPr>
          <p:cNvPr id="7" name="Billed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877272"/>
            <a:ext cx="3992245" cy="777240"/>
          </a:xfrm>
          <a:prstGeom prst="rect">
            <a:avLst/>
          </a:prstGeom>
        </p:spPr>
      </p:pic>
      <p:sp>
        <p:nvSpPr>
          <p:cNvPr id="9" name="Rektangel 8"/>
          <p:cNvSpPr/>
          <p:nvPr/>
        </p:nvSpPr>
        <p:spPr>
          <a:xfrm>
            <a:off x="615585" y="5190291"/>
            <a:ext cx="73448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a-DK" sz="1200" b="0" i="1" dirty="0"/>
          </a:p>
          <a:p>
            <a:r>
              <a:rPr lang="da-DK" sz="1200" b="0" i="1" dirty="0"/>
              <a:t>Patienter og forældres svar kobles via deres ID-nummer. Afsnittet modtager spørgeskemasæt, som består af ét patientskema og ét forældreskema. Der kan udleveres ét forældreskema pr. barn.</a:t>
            </a:r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F39DB6C7-D3F4-7744-322F-30020DAF2E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7940" y="2223292"/>
            <a:ext cx="4411234" cy="31499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spect="1" noChangeArrowheads="1"/>
          </p:cNvSpPr>
          <p:nvPr>
            <p:ph type="title" idx="4294967295"/>
          </p:nvPr>
        </p:nvSpPr>
        <p:spPr>
          <a:xfrm>
            <a:off x="539750" y="908721"/>
            <a:ext cx="7077075" cy="936103"/>
          </a:xfrm>
        </p:spPr>
        <p:txBody>
          <a:bodyPr/>
          <a:lstStyle/>
          <a:p>
            <a:pPr eaLnBrk="1" hangingPunct="1"/>
            <a:r>
              <a:rPr lang="da-DK" altLang="da-DK" dirty="0">
                <a:solidFill>
                  <a:srgbClr val="0A6938"/>
                </a:solidFill>
              </a:rPr>
              <a:t>OPGAVER</a:t>
            </a:r>
            <a:br>
              <a:rPr lang="da-DK" altLang="da-DK" dirty="0">
                <a:solidFill>
                  <a:srgbClr val="0A6938"/>
                </a:solidFill>
              </a:rPr>
            </a:br>
            <a:r>
              <a:rPr lang="da-DK" altLang="da-DK" sz="2400" dirty="0">
                <a:solidFill>
                  <a:srgbClr val="0A6938"/>
                </a:solidFill>
              </a:rPr>
              <a:t>Lokal tovholder</a:t>
            </a:r>
          </a:p>
        </p:txBody>
      </p:sp>
      <p:sp>
        <p:nvSpPr>
          <p:cNvPr id="6" name="Afrundet rektangel 5"/>
          <p:cNvSpPr/>
          <p:nvPr/>
        </p:nvSpPr>
        <p:spPr bwMode="auto">
          <a:xfrm>
            <a:off x="608382" y="2012060"/>
            <a:ext cx="7455296" cy="666482"/>
          </a:xfrm>
          <a:prstGeom prst="roundRect">
            <a:avLst/>
          </a:prstGeom>
          <a:solidFill>
            <a:srgbClr val="0A693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7" name="Rectangle 3"/>
          <p:cNvSpPr txBox="1">
            <a:spLocks noChangeAspect="1" noChangeArrowheads="1"/>
          </p:cNvSpPr>
          <p:nvPr/>
        </p:nvSpPr>
        <p:spPr bwMode="auto">
          <a:xfrm>
            <a:off x="690277" y="2060848"/>
            <a:ext cx="7291506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500" b="0" dirty="0">
                <a:solidFill>
                  <a:schemeClr val="bg1"/>
                </a:solidFill>
              </a:rPr>
              <a:t>Undersøgelserne har en tovholder på hvert afsnit/ambulatorium. Tovholderen sørger for at undersøgelserne afvikles efter konceptet. </a:t>
            </a:r>
          </a:p>
        </p:txBody>
      </p:sp>
      <p:sp>
        <p:nvSpPr>
          <p:cNvPr id="8" name="Afrundet rektangel 7"/>
          <p:cNvSpPr/>
          <p:nvPr/>
        </p:nvSpPr>
        <p:spPr bwMode="auto">
          <a:xfrm>
            <a:off x="645097" y="3212976"/>
            <a:ext cx="7455295" cy="2592288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0" y="358775"/>
            <a:ext cx="9177338" cy="0"/>
          </a:xfrm>
          <a:prstGeom prst="line">
            <a:avLst/>
          </a:prstGeom>
          <a:noFill/>
          <a:ln w="76200">
            <a:solidFill>
              <a:srgbClr val="799A7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0" y="719138"/>
            <a:ext cx="9177338" cy="0"/>
          </a:xfrm>
          <a:prstGeom prst="line">
            <a:avLst/>
          </a:prstGeom>
          <a:noFill/>
          <a:ln w="76200">
            <a:solidFill>
              <a:srgbClr val="0A693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pic>
        <p:nvPicPr>
          <p:cNvPr id="12" name="Billede 1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877272"/>
            <a:ext cx="3992245" cy="777240"/>
          </a:xfrm>
          <a:prstGeom prst="rect">
            <a:avLst/>
          </a:prstGeom>
        </p:spPr>
      </p:pic>
      <p:sp>
        <p:nvSpPr>
          <p:cNvPr id="13" name="Afrundet rektangel 12"/>
          <p:cNvSpPr/>
          <p:nvPr/>
        </p:nvSpPr>
        <p:spPr bwMode="auto">
          <a:xfrm>
            <a:off x="645096" y="2852936"/>
            <a:ext cx="7455296" cy="864096"/>
          </a:xfrm>
          <a:prstGeom prst="roundRect">
            <a:avLst>
              <a:gd name="adj" fmla="val 23146"/>
            </a:avLst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15" name="Afrundet rektangel 14"/>
          <p:cNvSpPr/>
          <p:nvPr/>
        </p:nvSpPr>
        <p:spPr bwMode="auto">
          <a:xfrm>
            <a:off x="645096" y="4941168"/>
            <a:ext cx="7455296" cy="1080120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16" name="Rectangle 3"/>
          <p:cNvSpPr txBox="1">
            <a:spLocks noChangeAspect="1" noChangeArrowheads="1"/>
          </p:cNvSpPr>
          <p:nvPr/>
        </p:nvSpPr>
        <p:spPr bwMode="auto">
          <a:xfrm>
            <a:off x="742927" y="2996952"/>
            <a:ext cx="7344815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500" b="0" dirty="0">
                <a:solidFill>
                  <a:schemeClr val="bg1"/>
                </a:solidFill>
              </a:rPr>
              <a:t>Tovholderens opgaver: </a:t>
            </a:r>
          </a:p>
          <a:p>
            <a:pPr>
              <a:buClr>
                <a:schemeClr val="bg1"/>
              </a:buClr>
              <a:buFont typeface="Verdana" panose="020B0604030504040204" pitchFamily="34" charset="0"/>
              <a:buChar char="•"/>
            </a:pPr>
            <a:r>
              <a:rPr lang="da-DK" sz="1500" b="0" dirty="0">
                <a:solidFill>
                  <a:schemeClr val="bg1"/>
                </a:solidFill>
              </a:rPr>
              <a:t>At personalet informeres om undersøgelsen og motiveres til at bakke op om den</a:t>
            </a:r>
          </a:p>
          <a:p>
            <a:pPr>
              <a:buClr>
                <a:schemeClr val="bg1"/>
              </a:buClr>
              <a:buFont typeface="Verdana" panose="020B0604030504040204" pitchFamily="34" charset="0"/>
              <a:buChar char="•"/>
            </a:pPr>
            <a:r>
              <a:rPr lang="da-DK" sz="1500" b="0" dirty="0">
                <a:solidFill>
                  <a:schemeClr val="bg1"/>
                </a:solidFill>
              </a:rPr>
              <a:t>At personalet udleverer spørgeskemaer og udfylder registreringsark</a:t>
            </a:r>
          </a:p>
          <a:p>
            <a:pPr>
              <a:buClr>
                <a:schemeClr val="bg1"/>
              </a:buClr>
              <a:buFont typeface="Verdana" panose="020B0604030504040204" pitchFamily="34" charset="0"/>
              <a:buChar char="•"/>
            </a:pPr>
            <a:r>
              <a:rPr lang="da-DK" sz="1500" b="0" dirty="0">
                <a:solidFill>
                  <a:schemeClr val="bg1"/>
                </a:solidFill>
              </a:rPr>
              <a:t>Modtagelse og opbevaring af materiale</a:t>
            </a:r>
          </a:p>
          <a:p>
            <a:pPr lvl="0">
              <a:buClr>
                <a:schemeClr val="bg1"/>
              </a:buClr>
              <a:buFont typeface="Verdana" panose="020B0604030504040204" pitchFamily="34" charset="0"/>
              <a:buChar char="•"/>
            </a:pPr>
            <a:r>
              <a:rPr lang="da-DK" sz="1500" b="0" dirty="0">
                <a:solidFill>
                  <a:schemeClr val="bg1"/>
                </a:solidFill>
              </a:rPr>
              <a:t>Ophængning af informationsplakater og evt. postkasse</a:t>
            </a:r>
          </a:p>
          <a:p>
            <a:pPr lvl="0">
              <a:buClr>
                <a:schemeClr val="bg1"/>
              </a:buClr>
              <a:buFont typeface="Verdana" panose="020B0604030504040204" pitchFamily="34" charset="0"/>
              <a:buChar char="•"/>
            </a:pPr>
            <a:r>
              <a:rPr lang="da-DK" sz="1500" b="0" dirty="0">
                <a:solidFill>
                  <a:schemeClr val="bg1"/>
                </a:solidFill>
              </a:rPr>
              <a:t>Registreringsark samles og sendes til DEFACTUM en gang om ugen i undersøgelsesperioden</a:t>
            </a:r>
          </a:p>
          <a:p>
            <a:pPr lvl="0">
              <a:buClr>
                <a:schemeClr val="bg1"/>
              </a:buClr>
              <a:buFont typeface="Verdana" panose="020B0604030504040204" pitchFamily="34" charset="0"/>
              <a:buChar char="•"/>
            </a:pPr>
            <a:r>
              <a:rPr lang="da-DK" sz="1500" b="0" dirty="0">
                <a:solidFill>
                  <a:schemeClr val="bg1"/>
                </a:solidFill>
              </a:rPr>
              <a:t>Sikre at postkassen tømmes løbende og sende indholdet sammen med registreringsarkene i de store svarkuverter </a:t>
            </a:r>
          </a:p>
          <a:p>
            <a:pPr lvl="0">
              <a:buClr>
                <a:schemeClr val="bg1"/>
              </a:buClr>
              <a:buFont typeface="Verdana" panose="020B0604030504040204" pitchFamily="34" charset="0"/>
              <a:buChar char="•"/>
            </a:pPr>
            <a:r>
              <a:rPr lang="da-DK" sz="1500" b="0" dirty="0">
                <a:solidFill>
                  <a:schemeClr val="bg1"/>
                </a:solidFill>
              </a:rPr>
              <a:t>Evt. sørge for internetadgang eller adgang til iPad eller computer så patienter og pårørende kan besvare elektronisk. Der er link til elektronisk besvarelse i følgebrevet til spørgeskemaet.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Introduktion til &amp;#x0D;&amp;#x0A;LUP Psykiatri 2020&amp;quot;&quot;/&gt;&lt;property id=&quot;20307&quot; value=&quot;294&quot;/&gt;&lt;/object&gt;&lt;object type=&quot;3&quot; unique_id=&quot;10005&quot;&gt;&lt;property id=&quot;20148&quot; value=&quot;5&quot;/&gt;&lt;property id=&quot;20300&quot; value=&quot;Slide 2 - &amp;quot;MENU&amp;quot;&quot;/&gt;&lt;property id=&quot;20307&quot; value=&quot;344&quot;/&gt;&lt;/object&gt;&lt;object type=&quot;3&quot; unique_id=&quot;10006&quot;&gt;&lt;property id=&quot;20148&quot; value=&quot;5&quot;/&gt;&lt;property id=&quot;20300&quot; value=&quot;Slide 3 - &amp;quot;KONCEPT - 9 delundersøgelser&amp;quot;&quot;/&gt;&lt;property id=&quot;20307&quot; value=&quot;334&quot;/&gt;&lt;/object&gt;&lt;object type=&quot;3&quot; unique_id=&quot;10007&quot;&gt;&lt;property id=&quot;20148&quot; value=&quot;5&quot;/&gt;&lt;property id=&quot;20300&quot; value=&quot;Slide 4 - &amp;quot;KONCEPT&amp;#x0D;&amp;#x0A;Undersøgelsesperioder&amp;quot;&quot;/&gt;&lt;property id=&quot;20307&quot; value=&quot;383&quot;/&gt;&lt;/object&gt;&lt;object type=&quot;3&quot; unique_id=&quot;10008&quot;&gt;&lt;property id=&quot;20148&quot; value=&quot;5&quot;/&gt;&lt;property id=&quot;20300&quot; value=&quot;Slide 5 - &amp;quot;KONCEPT&amp;#x0D;&amp;#x0A;Formål&amp;quot;&quot;/&gt;&lt;property id=&quot;20307&quot; value=&quot;363&quot;/&gt;&lt;/object&gt;&lt;object type=&quot;3&quot; unique_id=&quot;10009&quot;&gt;&lt;property id=&quot;20148&quot; value=&quot;5&quot;/&gt;&lt;property id=&quot;20300&quot; value=&quot;Slide 6 - &amp;quot;KONCEPT&amp;#x0D;&amp;#x0A;Design&amp;quot;&quot;/&gt;&lt;property id=&quot;20307&quot; value=&quot;376&quot;/&gt;&lt;/object&gt;&lt;object type=&quot;3&quot; unique_id=&quot;10010&quot;&gt;&lt;property id=&quot;20148&quot; value=&quot;5&quot;/&gt;&lt;property id=&quot;20300&quot; value=&quot;Slide 7 - &amp;quot;UDLEVERING AF SPØRGESKEMA&amp;#x0D;&amp;#x0A;Sengeafsnit, voksne&amp;quot;&quot;/&gt;&lt;property id=&quot;20307&quot; value=&quot;352&quot;/&gt;&lt;/object&gt;&lt;object type=&quot;3&quot; unique_id=&quot;10011&quot;&gt;&lt;property id=&quot;20148&quot; value=&quot;5&quot;/&gt;&lt;property id=&quot;20300&quot; value=&quot;Slide 8 - &amp;quot;UDLEVERING AF SPØRGESKEMA&amp;#x0D;&amp;#x0A;Ambulant psykiatri, voksne&amp;quot;&quot;/&gt;&lt;property id=&quot;20307&quot; value=&quot;366&quot;/&gt;&lt;/object&gt;&lt;object type=&quot;3&quot; unique_id=&quot;10012&quot;&gt;&lt;property id=&quot;20148&quot; value=&quot;5&quot;/&gt;&lt;property id=&quot;20300&quot; value=&quot;Slide 9 - &amp;quot;UDLEVERING AF SPØRGESKEMA&amp;#x0D;&amp;#x0A;B&amp;amp;U ambulatorier, patienter&amp;quot;&quot;/&gt;&lt;property id=&quot;20307&quot; value=&quot;365&quot;/&gt;&lt;/object&gt;&lt;object type=&quot;3&quot; unique_id=&quot;10013&quot;&gt;&lt;property id=&quot;20148&quot; value=&quot;5&quot;/&gt;&lt;property id=&quot;20300&quot; value=&quot;Slide 10 - &amp;quot;UDLEVERING AF SPØRGESKEMA&amp;#x0D;&amp;#x0A;B&amp;amp;U ambulatorier, forældre&amp;quot;&quot;/&gt;&lt;property id=&quot;20307&quot; value=&quot;364&quot;/&gt;&lt;/object&gt;&lt;object type=&quot;3&quot; unique_id=&quot;10014&quot;&gt;&lt;property id=&quot;20148&quot; value=&quot;5&quot;/&gt;&lt;property id=&quot;20300&quot; value=&quot;Slide 11 - &amp;quot;UDLEVERING AF SPØRGESKEMA&amp;#x0D;&amp;#x0A;B&amp;amp;U dag- og døgnafsnit, patienter&amp;quot;&quot;/&gt;&lt;property id=&quot;20307&quot; value=&quot;380&quot;/&gt;&lt;/object&gt;&lt;object type=&quot;3&quot; unique_id=&quot;10015&quot;&gt;&lt;property id=&quot;20148&quot; value=&quot;5&quot;/&gt;&lt;property id=&quot;20300&quot; value=&quot;Slide 12 - &amp;quot;UDLEVERING AF SPØRGESKEMA&amp;#x0D;&amp;#x0A;B&amp;amp;U dag- og døgnafsnit, forældre&amp;quot;&quot;/&gt;&lt;property id=&quot;20307&quot; value=&quot;381&quot;/&gt;&lt;/object&gt;&lt;object type=&quot;3&quot; unique_id=&quot;10016&quot;&gt;&lt;property id=&quot;20148&quot; value=&quot;5&quot;/&gt;&lt;property id=&quot;20300&quot; value=&quot;Slide 13 - &amp;quot;UDLEVERING AF SPØRGESKEMA&amp;#x0D;&amp;#x0A;Specialiserede retspsykiatriske afsnit&amp;quot;&quot;/&gt;&lt;property id=&quot;20307&quot; value=&quot;382&quot;/&gt;&lt;/object&gt;&lt;object type=&quot;3&quot; unique_id=&quot;10017&quot;&gt;&lt;property id=&quot;20148&quot; value=&quot;5&quot;/&gt;&lt;property id=&quot;20300&quot; value=&quot;Slide 14 - &amp;quot;OPGAVER&amp;#x0D;&amp;#x0A;Lokal tovholder&amp;quot;&quot;/&gt;&lt;property id=&quot;20307&quot; value=&quot;373&quot;/&gt;&lt;/object&gt;&lt;object type=&quot;3&quot; unique_id=&quot;10018&quot;&gt;&lt;property id=&quot;20148&quot; value=&quot;5&quot;/&gt;&lt;property id=&quot;20300&quot; value=&quot;Slide 15 - &amp;quot;Årlig undersøgelsescyklus&amp;quot;&quot;/&gt;&lt;property id=&quot;20307&quot; value=&quot;378&quot;/&gt;&lt;/object&gt;&lt;object type=&quot;3&quot; unique_id=&quot;10019&quot;&gt;&lt;property id=&quot;20148&quot; value=&quot;5&quot;/&gt;&lt;property id=&quot;20300&quot; value=&quot;Slide 16 - &amp;quot;UNDERSØGELSENS TEMAER&amp;quot;&quot;/&gt;&lt;property id=&quot;20307&quot; value=&quot;374&quot;/&gt;&lt;/object&gt;&lt;object type=&quot;3&quot; unique_id=&quot;10020&quot;&gt;&lt;property id=&quot;20148&quot; value=&quot;5&quot;/&gt;&lt;property id=&quot;20300&quot; value=&quot;Slide 17 - &amp;quot;RESULTATER&amp;quot;&quot;/&gt;&lt;property id=&quot;20307&quot; value=&quot;369&quot;/&gt;&lt;/object&gt;&lt;object type=&quot;3&quot; unique_id=&quot;10022&quot;&gt;&lt;property id=&quot;20148&quot; value=&quot;5&quot;/&gt;&lt;property id=&quot;20300&quot; value=&quot;Slide 18 - &amp;quot;ORGANISERING&amp;quot;&quot;/&gt;&lt;property id=&quot;20307&quot; value=&quot;353&quot;/&gt;&lt;/object&gt;&lt;object type=&quot;3&quot; unique_id=&quot;10023&quot;&gt;&lt;property id=&quot;20148&quot; value=&quot;5&quot;/&gt;&lt;property id=&quot;20300&quot; value=&quot;Slide 19 - &amp;quot;ORGANISERING&amp;#x0D;&amp;#x0A;&amp;quot;&quot;/&gt;&lt;property id=&quot;20307&quot; value=&quot;372&quot;/&gt;&lt;/object&gt;&lt;object type=&quot;3&quot; unique_id=&quot;10129&quot;&gt;&lt;property id=&quot;20148&quot; value=&quot;5&quot;/&gt;&lt;property id=&quot;20300&quot; value=&quot;Slide 20&quot;/&gt;&lt;property id=&quot;20307&quot; value=&quot;385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28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28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tandarddesign">
  <a:themeElements>
    <a:clrScheme name="1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tandard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28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28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785</TotalTime>
  <Words>577</Words>
  <Application>Microsoft Office PowerPoint</Application>
  <PresentationFormat>Skærmshow (4:3)</PresentationFormat>
  <Paragraphs>119</Paragraphs>
  <Slides>15</Slides>
  <Notes>5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2</vt:i4>
      </vt:variant>
      <vt:variant>
        <vt:lpstr>Slidetitler</vt:lpstr>
      </vt:variant>
      <vt:variant>
        <vt:i4>15</vt:i4>
      </vt:variant>
    </vt:vector>
  </HeadingPairs>
  <TitlesOfParts>
    <vt:vector size="20" baseType="lpstr">
      <vt:lpstr>Arial</vt:lpstr>
      <vt:lpstr>Verdana</vt:lpstr>
      <vt:lpstr>Wingdings</vt:lpstr>
      <vt:lpstr>Standarddesign</vt:lpstr>
      <vt:lpstr>1_Standarddesign</vt:lpstr>
      <vt:lpstr>Introduktion til  LUP Psykiatri 2026</vt:lpstr>
      <vt:lpstr>MENU</vt:lpstr>
      <vt:lpstr>Koncept med årlig måling – fem patient- og pårørendegrupper</vt:lpstr>
      <vt:lpstr>KONCEPT Undersøgelsesperioder</vt:lpstr>
      <vt:lpstr>KONCEPT Formål</vt:lpstr>
      <vt:lpstr>KONCEPT Design</vt:lpstr>
      <vt:lpstr>UDLEVERING AF SPØRGESKEMA B&amp;U dag- og døgnafsnit, patienter</vt:lpstr>
      <vt:lpstr>UDLEVERING AF SPØRGESKEMA B&amp;U dag- og døgnafsnit, forældre/ pårørende</vt:lpstr>
      <vt:lpstr>OPGAVER Lokal tovholder</vt:lpstr>
      <vt:lpstr>Årlig undersøgelsescyklus - for koncept med personlig udlevering af spørgeskema</vt:lpstr>
      <vt:lpstr>UNDERSØGELSENS TEMAER</vt:lpstr>
      <vt:lpstr>RESULTATER</vt:lpstr>
      <vt:lpstr>Organisering af LUP</vt:lpstr>
      <vt:lpstr>KONTAKT </vt:lpstr>
      <vt:lpstr>PowerPoint-præsentation</vt:lpstr>
    </vt:vector>
  </TitlesOfParts>
  <Company>Region midtjylland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MARFRI</dc:creator>
  <cp:lastModifiedBy>Simone Witzel</cp:lastModifiedBy>
  <cp:revision>559</cp:revision>
  <cp:lastPrinted>2018-05-23T06:57:32Z</cp:lastPrinted>
  <dcterms:created xsi:type="dcterms:W3CDTF">2007-03-13T08:04:21Z</dcterms:created>
  <dcterms:modified xsi:type="dcterms:W3CDTF">2026-06-12T18:13:53Z</dcterms:modified>
</cp:coreProperties>
</file>