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7" r:id="rId2"/>
    <p:sldId id="264" r:id="rId3"/>
    <p:sldId id="265" r:id="rId4"/>
    <p:sldId id="267" r:id="rId5"/>
    <p:sldId id="286" r:id="rId6"/>
    <p:sldId id="281" r:id="rId7"/>
    <p:sldId id="274" r:id="rId8"/>
    <p:sldId id="282" r:id="rId9"/>
    <p:sldId id="277" r:id="rId10"/>
    <p:sldId id="284" r:id="rId11"/>
    <p:sldId id="285" r:id="rId12"/>
    <p:sldId id="270" r:id="rId13"/>
  </p:sldIdLst>
  <p:sldSz cx="9906000" cy="6858000" type="A4"/>
  <p:notesSz cx="7104063" cy="10234613"/>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e Holm Jensen" initials="LHJ" lastIdx="3" clrIdx="0">
    <p:extLst>
      <p:ext uri="{19B8F6BF-5375-455C-9EA6-DF929625EA0E}">
        <p15:presenceInfo xmlns:p15="http://schemas.microsoft.com/office/powerpoint/2012/main" userId="S::line.holm.jensen@regionh.dk::c0fdb755-e3a5-4859-a8b8-2498ebe538ca" providerId="AD"/>
      </p:ext>
    </p:extLst>
  </p:cmAuthor>
  <p:cmAuthor id="2" name="Christine Enevoldsen Flink" initials="CEF" lastIdx="29" clrIdx="1">
    <p:extLst>
      <p:ext uri="{19B8F6BF-5375-455C-9EA6-DF929625EA0E}">
        <p15:presenceInfo xmlns:p15="http://schemas.microsoft.com/office/powerpoint/2012/main" userId="S::christine.enevoldsen.flink@regionh.dk::92f5ec54-7a56-481d-90dc-7123c770bbe9" providerId="AD"/>
      </p:ext>
    </p:extLst>
  </p:cmAuthor>
  <p:cmAuthor id="3" name="Daisy Kyed" initials="DK" lastIdx="38" clrIdx="2">
    <p:extLst>
      <p:ext uri="{19B8F6BF-5375-455C-9EA6-DF929625EA0E}">
        <p15:presenceInfo xmlns:p15="http://schemas.microsoft.com/office/powerpoint/2012/main" userId="S::daisy.kyed@regionh.dk::ea62aadd-4f16-492f-9a23-40d11ca850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9AF47"/>
    <a:srgbClr val="0A6938"/>
    <a:srgbClr val="799A78"/>
    <a:srgbClr val="497E53"/>
    <a:srgbClr val="006837"/>
    <a:srgbClr val="000000"/>
    <a:srgbClr val="A3BAA2"/>
    <a:srgbClr val="425B67"/>
    <a:srgbClr val="234858"/>
    <a:srgbClr val="1935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llemlayout 2 - Markerin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llemlayout 3 - Markering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F5AB1C69-6EDB-4FF4-983F-18BD219EF322}" styleName="Mellemlayout 2 - Marker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88" autoAdjust="0"/>
    <p:restoredTop sz="93438" autoAdjust="0"/>
  </p:normalViewPr>
  <p:slideViewPr>
    <p:cSldViewPr>
      <p:cViewPr varScale="1">
        <p:scale>
          <a:sx n="112" d="100"/>
          <a:sy n="112" d="100"/>
        </p:scale>
        <p:origin x="864" y="108"/>
      </p:cViewPr>
      <p:guideLst>
        <p:guide orient="horz" pos="2160"/>
        <p:guide pos="3120"/>
      </p:guideLst>
    </p:cSldViewPr>
  </p:slideViewPr>
  <p:notesTextViewPr>
    <p:cViewPr>
      <p:scale>
        <a:sx n="1" d="1"/>
        <a:sy n="1" d="1"/>
      </p:scale>
      <p:origin x="0" y="0"/>
    </p:cViewPr>
  </p:notesTextViewPr>
  <p:notesViewPr>
    <p:cSldViewPr>
      <p:cViewPr varScale="1">
        <p:scale>
          <a:sx n="88" d="100"/>
          <a:sy n="88" d="100"/>
        </p:scale>
        <p:origin x="3366" y="72"/>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2" y="1"/>
            <a:ext cx="3078427" cy="511731"/>
          </a:xfrm>
          <a:prstGeom prst="rect">
            <a:avLst/>
          </a:prstGeom>
        </p:spPr>
        <p:txBody>
          <a:bodyPr vert="horz" lIns="94768" tIns="47384" rIns="94768" bIns="47384" rtlCol="0"/>
          <a:lstStyle>
            <a:lvl1pPr algn="l">
              <a:defRPr sz="1200"/>
            </a:lvl1pPr>
          </a:lstStyle>
          <a:p>
            <a:endParaRPr lang="da-DK"/>
          </a:p>
        </p:txBody>
      </p:sp>
      <p:sp>
        <p:nvSpPr>
          <p:cNvPr id="3" name="Pladsholder til dato 2"/>
          <p:cNvSpPr>
            <a:spLocks noGrp="1"/>
          </p:cNvSpPr>
          <p:nvPr>
            <p:ph type="dt" sz="quarter" idx="1"/>
          </p:nvPr>
        </p:nvSpPr>
        <p:spPr>
          <a:xfrm>
            <a:off x="4023994" y="1"/>
            <a:ext cx="3078427" cy="511731"/>
          </a:xfrm>
          <a:prstGeom prst="rect">
            <a:avLst/>
          </a:prstGeom>
        </p:spPr>
        <p:txBody>
          <a:bodyPr vert="horz" lIns="94768" tIns="47384" rIns="94768" bIns="47384" rtlCol="0"/>
          <a:lstStyle>
            <a:lvl1pPr algn="r">
              <a:defRPr sz="1200"/>
            </a:lvl1pPr>
          </a:lstStyle>
          <a:p>
            <a:fld id="{8AE0B803-68AC-46CC-AFF1-4EF3AEA7CFF7}" type="datetimeFigureOut">
              <a:rPr lang="da-DK" smtClean="0"/>
              <a:t>17-06-2025</a:t>
            </a:fld>
            <a:endParaRPr lang="da-DK"/>
          </a:p>
        </p:txBody>
      </p:sp>
      <p:sp>
        <p:nvSpPr>
          <p:cNvPr id="4" name="Pladsholder til sidefod 3"/>
          <p:cNvSpPr>
            <a:spLocks noGrp="1"/>
          </p:cNvSpPr>
          <p:nvPr>
            <p:ph type="ftr" sz="quarter" idx="2"/>
          </p:nvPr>
        </p:nvSpPr>
        <p:spPr>
          <a:xfrm>
            <a:off x="2" y="9721107"/>
            <a:ext cx="3078427" cy="511731"/>
          </a:xfrm>
          <a:prstGeom prst="rect">
            <a:avLst/>
          </a:prstGeom>
        </p:spPr>
        <p:txBody>
          <a:bodyPr vert="horz" lIns="94768" tIns="47384" rIns="94768" bIns="47384" rtlCol="0" anchor="b"/>
          <a:lstStyle>
            <a:lvl1pPr algn="l">
              <a:defRPr sz="1200"/>
            </a:lvl1pPr>
          </a:lstStyle>
          <a:p>
            <a:endParaRPr lang="da-DK"/>
          </a:p>
        </p:txBody>
      </p:sp>
      <p:sp>
        <p:nvSpPr>
          <p:cNvPr id="5" name="Pladsholder til diasnummer 4"/>
          <p:cNvSpPr>
            <a:spLocks noGrp="1"/>
          </p:cNvSpPr>
          <p:nvPr>
            <p:ph type="sldNum" sz="quarter" idx="3"/>
          </p:nvPr>
        </p:nvSpPr>
        <p:spPr>
          <a:xfrm>
            <a:off x="4023994" y="9721107"/>
            <a:ext cx="3078427" cy="511731"/>
          </a:xfrm>
          <a:prstGeom prst="rect">
            <a:avLst/>
          </a:prstGeom>
        </p:spPr>
        <p:txBody>
          <a:bodyPr vert="horz" lIns="94768" tIns="47384" rIns="94768" bIns="47384" rtlCol="0" anchor="b"/>
          <a:lstStyle>
            <a:lvl1pPr algn="r">
              <a:defRPr sz="1200"/>
            </a:lvl1pPr>
          </a:lstStyle>
          <a:p>
            <a:fld id="{44A4EC65-25D9-4B37-BB7C-0CB5B66F06B9}" type="slidenum">
              <a:rPr lang="da-DK" smtClean="0"/>
              <a:t>‹nr.›</a:t>
            </a:fld>
            <a:endParaRPr lang="da-DK"/>
          </a:p>
        </p:txBody>
      </p:sp>
    </p:spTree>
    <p:extLst>
      <p:ext uri="{BB962C8B-B14F-4D97-AF65-F5344CB8AC3E}">
        <p14:creationId xmlns:p14="http://schemas.microsoft.com/office/powerpoint/2010/main" val="17126312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2" y="1"/>
            <a:ext cx="3078427" cy="511731"/>
          </a:xfrm>
          <a:prstGeom prst="rect">
            <a:avLst/>
          </a:prstGeom>
        </p:spPr>
        <p:txBody>
          <a:bodyPr vert="horz" lIns="94768" tIns="47384" rIns="94768" bIns="47384" rtlCol="0"/>
          <a:lstStyle>
            <a:lvl1pPr algn="l">
              <a:defRPr sz="1200"/>
            </a:lvl1pPr>
          </a:lstStyle>
          <a:p>
            <a:endParaRPr lang="da-DK" dirty="0"/>
          </a:p>
        </p:txBody>
      </p:sp>
      <p:sp>
        <p:nvSpPr>
          <p:cNvPr id="3" name="Pladsholder til dato 2"/>
          <p:cNvSpPr>
            <a:spLocks noGrp="1"/>
          </p:cNvSpPr>
          <p:nvPr>
            <p:ph type="dt" idx="1"/>
          </p:nvPr>
        </p:nvSpPr>
        <p:spPr>
          <a:xfrm>
            <a:off x="4023994" y="1"/>
            <a:ext cx="3078427" cy="511731"/>
          </a:xfrm>
          <a:prstGeom prst="rect">
            <a:avLst/>
          </a:prstGeom>
        </p:spPr>
        <p:txBody>
          <a:bodyPr vert="horz" lIns="94768" tIns="47384" rIns="94768" bIns="47384" rtlCol="0"/>
          <a:lstStyle>
            <a:lvl1pPr algn="r">
              <a:defRPr sz="1200"/>
            </a:lvl1pPr>
          </a:lstStyle>
          <a:p>
            <a:fld id="{DE271B42-966A-4646-9DEB-5F06F8847BDF}" type="datetimeFigureOut">
              <a:rPr lang="da-DK" smtClean="0"/>
              <a:t>17-06-2025</a:t>
            </a:fld>
            <a:endParaRPr lang="da-DK" dirty="0"/>
          </a:p>
        </p:txBody>
      </p:sp>
      <p:sp>
        <p:nvSpPr>
          <p:cNvPr id="4" name="Pladsholder til diasbillede 3"/>
          <p:cNvSpPr>
            <a:spLocks noGrp="1" noRot="1" noChangeAspect="1"/>
          </p:cNvSpPr>
          <p:nvPr>
            <p:ph type="sldImg" idx="2"/>
          </p:nvPr>
        </p:nvSpPr>
        <p:spPr>
          <a:xfrm>
            <a:off x="781050" y="768350"/>
            <a:ext cx="5541963" cy="3836988"/>
          </a:xfrm>
          <a:prstGeom prst="rect">
            <a:avLst/>
          </a:prstGeom>
          <a:noFill/>
          <a:ln w="12700">
            <a:solidFill>
              <a:prstClr val="black"/>
            </a:solidFill>
          </a:ln>
        </p:spPr>
        <p:txBody>
          <a:bodyPr vert="horz" lIns="94768" tIns="47384" rIns="94768" bIns="47384" rtlCol="0" anchor="ctr"/>
          <a:lstStyle/>
          <a:p>
            <a:endParaRPr lang="da-DK"/>
          </a:p>
        </p:txBody>
      </p:sp>
      <p:sp>
        <p:nvSpPr>
          <p:cNvPr id="5" name="Pladsholder til noter 4"/>
          <p:cNvSpPr>
            <a:spLocks noGrp="1"/>
          </p:cNvSpPr>
          <p:nvPr>
            <p:ph type="body" sz="quarter" idx="3"/>
          </p:nvPr>
        </p:nvSpPr>
        <p:spPr>
          <a:xfrm>
            <a:off x="710408" y="4861442"/>
            <a:ext cx="5683250" cy="4605576"/>
          </a:xfrm>
          <a:prstGeom prst="rect">
            <a:avLst/>
          </a:prstGeom>
        </p:spPr>
        <p:txBody>
          <a:bodyPr vert="horz" lIns="94768" tIns="47384" rIns="94768" bIns="47384" rtlCol="0"/>
          <a:lstStyle/>
          <a:p>
            <a:pPr lvl="0"/>
            <a:r>
              <a:rPr lang="da-DK" dirty="0"/>
              <a:t>Klik for at redigere i master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6" name="Pladsholder til sidefod 5"/>
          <p:cNvSpPr>
            <a:spLocks noGrp="1"/>
          </p:cNvSpPr>
          <p:nvPr>
            <p:ph type="ftr" sz="quarter" idx="4"/>
          </p:nvPr>
        </p:nvSpPr>
        <p:spPr>
          <a:xfrm>
            <a:off x="2" y="9721107"/>
            <a:ext cx="3078427" cy="511731"/>
          </a:xfrm>
          <a:prstGeom prst="rect">
            <a:avLst/>
          </a:prstGeom>
        </p:spPr>
        <p:txBody>
          <a:bodyPr vert="horz" lIns="94768" tIns="47384" rIns="94768" bIns="47384" rtlCol="0" anchor="b"/>
          <a:lstStyle>
            <a:lvl1pPr algn="l">
              <a:defRPr sz="1200"/>
            </a:lvl1pPr>
          </a:lstStyle>
          <a:p>
            <a:endParaRPr lang="da-DK" dirty="0"/>
          </a:p>
        </p:txBody>
      </p:sp>
      <p:sp>
        <p:nvSpPr>
          <p:cNvPr id="7" name="Pladsholder til diasnummer 6"/>
          <p:cNvSpPr>
            <a:spLocks noGrp="1"/>
          </p:cNvSpPr>
          <p:nvPr>
            <p:ph type="sldNum" sz="quarter" idx="5"/>
          </p:nvPr>
        </p:nvSpPr>
        <p:spPr>
          <a:xfrm>
            <a:off x="4023994" y="9721107"/>
            <a:ext cx="3078427" cy="511731"/>
          </a:xfrm>
          <a:prstGeom prst="rect">
            <a:avLst/>
          </a:prstGeom>
        </p:spPr>
        <p:txBody>
          <a:bodyPr vert="horz" lIns="94768" tIns="47384" rIns="94768" bIns="47384" rtlCol="0" anchor="b"/>
          <a:lstStyle>
            <a:lvl1pPr algn="r">
              <a:defRPr sz="1200"/>
            </a:lvl1pPr>
          </a:lstStyle>
          <a:p>
            <a:fld id="{F74EB069-BBE6-4340-AB7E-76245FFCF596}" type="slidenum">
              <a:rPr lang="da-DK" smtClean="0"/>
              <a:t>‹nr.›</a:t>
            </a:fld>
            <a:endParaRPr lang="da-DK" dirty="0"/>
          </a:p>
        </p:txBody>
      </p:sp>
    </p:spTree>
    <p:extLst>
      <p:ext uri="{BB962C8B-B14F-4D97-AF65-F5344CB8AC3E}">
        <p14:creationId xmlns:p14="http://schemas.microsoft.com/office/powerpoint/2010/main" val="1225031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81050" y="768350"/>
            <a:ext cx="5541963"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4D781483-C940-4370-AE0D-E42BBD0CC213}" type="slidenum">
              <a:rPr lang="da-DK" smtClean="0"/>
              <a:t>1</a:t>
            </a:fld>
            <a:endParaRPr lang="da-DK" dirty="0"/>
          </a:p>
        </p:txBody>
      </p:sp>
    </p:spTree>
    <p:extLst>
      <p:ext uri="{BB962C8B-B14F-4D97-AF65-F5344CB8AC3E}">
        <p14:creationId xmlns:p14="http://schemas.microsoft.com/office/powerpoint/2010/main" val="21413554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81050" y="768350"/>
            <a:ext cx="5541963"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10</a:t>
            </a:fld>
            <a:endParaRPr lang="da-DK" dirty="0"/>
          </a:p>
        </p:txBody>
      </p:sp>
    </p:spTree>
    <p:extLst>
      <p:ext uri="{BB962C8B-B14F-4D97-AF65-F5344CB8AC3E}">
        <p14:creationId xmlns:p14="http://schemas.microsoft.com/office/powerpoint/2010/main" val="922377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81050" y="768350"/>
            <a:ext cx="5541963"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11</a:t>
            </a:fld>
            <a:endParaRPr lang="da-DK" dirty="0"/>
          </a:p>
        </p:txBody>
      </p:sp>
    </p:spTree>
    <p:extLst>
      <p:ext uri="{BB962C8B-B14F-4D97-AF65-F5344CB8AC3E}">
        <p14:creationId xmlns:p14="http://schemas.microsoft.com/office/powerpoint/2010/main" val="34712012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81050" y="768350"/>
            <a:ext cx="5541963"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12</a:t>
            </a:fld>
            <a:endParaRPr lang="da-DK" dirty="0"/>
          </a:p>
        </p:txBody>
      </p:sp>
    </p:spTree>
    <p:extLst>
      <p:ext uri="{BB962C8B-B14F-4D97-AF65-F5344CB8AC3E}">
        <p14:creationId xmlns:p14="http://schemas.microsoft.com/office/powerpoint/2010/main" val="3500968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81050" y="768350"/>
            <a:ext cx="5541963"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2</a:t>
            </a:fld>
            <a:endParaRPr lang="da-DK" dirty="0"/>
          </a:p>
        </p:txBody>
      </p:sp>
    </p:spTree>
    <p:extLst>
      <p:ext uri="{BB962C8B-B14F-4D97-AF65-F5344CB8AC3E}">
        <p14:creationId xmlns:p14="http://schemas.microsoft.com/office/powerpoint/2010/main" val="1130100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81050" y="768350"/>
            <a:ext cx="5541963"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3</a:t>
            </a:fld>
            <a:endParaRPr lang="da-DK" dirty="0"/>
          </a:p>
        </p:txBody>
      </p:sp>
    </p:spTree>
    <p:extLst>
      <p:ext uri="{BB962C8B-B14F-4D97-AF65-F5344CB8AC3E}">
        <p14:creationId xmlns:p14="http://schemas.microsoft.com/office/powerpoint/2010/main" val="3018615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81050" y="768350"/>
            <a:ext cx="5541963"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4</a:t>
            </a:fld>
            <a:endParaRPr lang="da-DK" dirty="0"/>
          </a:p>
        </p:txBody>
      </p:sp>
    </p:spTree>
    <p:extLst>
      <p:ext uri="{BB962C8B-B14F-4D97-AF65-F5344CB8AC3E}">
        <p14:creationId xmlns:p14="http://schemas.microsoft.com/office/powerpoint/2010/main" val="1130053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81050" y="768350"/>
            <a:ext cx="5541963"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5</a:t>
            </a:fld>
            <a:endParaRPr lang="da-DK" dirty="0"/>
          </a:p>
        </p:txBody>
      </p:sp>
    </p:spTree>
    <p:extLst>
      <p:ext uri="{BB962C8B-B14F-4D97-AF65-F5344CB8AC3E}">
        <p14:creationId xmlns:p14="http://schemas.microsoft.com/office/powerpoint/2010/main" val="1004291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81050" y="768350"/>
            <a:ext cx="5541963"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6</a:t>
            </a:fld>
            <a:endParaRPr lang="da-DK" dirty="0"/>
          </a:p>
        </p:txBody>
      </p:sp>
    </p:spTree>
    <p:extLst>
      <p:ext uri="{BB962C8B-B14F-4D97-AF65-F5344CB8AC3E}">
        <p14:creationId xmlns:p14="http://schemas.microsoft.com/office/powerpoint/2010/main" val="2108196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81050" y="768350"/>
            <a:ext cx="5541963"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7</a:t>
            </a:fld>
            <a:endParaRPr lang="da-DK" dirty="0"/>
          </a:p>
        </p:txBody>
      </p:sp>
    </p:spTree>
    <p:extLst>
      <p:ext uri="{BB962C8B-B14F-4D97-AF65-F5344CB8AC3E}">
        <p14:creationId xmlns:p14="http://schemas.microsoft.com/office/powerpoint/2010/main" val="3805206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81050" y="768350"/>
            <a:ext cx="5541963"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8</a:t>
            </a:fld>
            <a:endParaRPr lang="da-DK" dirty="0"/>
          </a:p>
        </p:txBody>
      </p:sp>
    </p:spTree>
    <p:extLst>
      <p:ext uri="{BB962C8B-B14F-4D97-AF65-F5344CB8AC3E}">
        <p14:creationId xmlns:p14="http://schemas.microsoft.com/office/powerpoint/2010/main" val="2576964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81050" y="768350"/>
            <a:ext cx="5541963"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9</a:t>
            </a:fld>
            <a:endParaRPr lang="da-DK" dirty="0"/>
          </a:p>
        </p:txBody>
      </p:sp>
    </p:spTree>
    <p:extLst>
      <p:ext uri="{BB962C8B-B14F-4D97-AF65-F5344CB8AC3E}">
        <p14:creationId xmlns:p14="http://schemas.microsoft.com/office/powerpoint/2010/main" val="35720732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Forside">
    <p:spTree>
      <p:nvGrpSpPr>
        <p:cNvPr id="1" name=""/>
        <p:cNvGrpSpPr/>
        <p:nvPr/>
      </p:nvGrpSpPr>
      <p:grpSpPr>
        <a:xfrm>
          <a:off x="0" y="0"/>
          <a:ext cx="0" cy="0"/>
          <a:chOff x="0" y="0"/>
          <a:chExt cx="0" cy="0"/>
        </a:xfrm>
      </p:grpSpPr>
      <p:sp>
        <p:nvSpPr>
          <p:cNvPr id="52" name="Rektangel 51"/>
          <p:cNvSpPr/>
          <p:nvPr userDrawn="1"/>
        </p:nvSpPr>
        <p:spPr bwMode="auto">
          <a:xfrm flipV="1">
            <a:off x="0" y="6624472"/>
            <a:ext cx="9920980" cy="116896"/>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53" name="Rektangel 52"/>
          <p:cNvSpPr/>
          <p:nvPr userDrawn="1"/>
        </p:nvSpPr>
        <p:spPr bwMode="auto">
          <a:xfrm>
            <a:off x="0" y="-65247"/>
            <a:ext cx="9906000" cy="253887"/>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2" name="Proces 1"/>
          <p:cNvSpPr/>
          <p:nvPr userDrawn="1"/>
        </p:nvSpPr>
        <p:spPr>
          <a:xfrm>
            <a:off x="0" y="5013176"/>
            <a:ext cx="9920980" cy="1611296"/>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a:p>
        </p:txBody>
      </p:sp>
      <p:sp>
        <p:nvSpPr>
          <p:cNvPr id="7" name="Rektangel 6"/>
          <p:cNvSpPr/>
          <p:nvPr userDrawn="1"/>
        </p:nvSpPr>
        <p:spPr bwMode="auto">
          <a:xfrm>
            <a:off x="0" y="4990646"/>
            <a:ext cx="9920980" cy="22535"/>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pic>
        <p:nvPicPr>
          <p:cNvPr id="3" name="Billed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64923" y="5204480"/>
            <a:ext cx="5774400" cy="1176848"/>
          </a:xfrm>
          <a:prstGeom prst="rect">
            <a:avLst/>
          </a:prstGeom>
        </p:spPr>
      </p:pic>
    </p:spTree>
    <p:extLst>
      <p:ext uri="{BB962C8B-B14F-4D97-AF65-F5344CB8AC3E}">
        <p14:creationId xmlns:p14="http://schemas.microsoft.com/office/powerpoint/2010/main" val="2465659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3_Forside">
    <p:spTree>
      <p:nvGrpSpPr>
        <p:cNvPr id="1" name=""/>
        <p:cNvGrpSpPr/>
        <p:nvPr/>
      </p:nvGrpSpPr>
      <p:grpSpPr>
        <a:xfrm>
          <a:off x="0" y="0"/>
          <a:ext cx="0" cy="0"/>
          <a:chOff x="0" y="0"/>
          <a:chExt cx="0" cy="0"/>
        </a:xfrm>
      </p:grpSpPr>
      <p:sp>
        <p:nvSpPr>
          <p:cNvPr id="52" name="Rektangel 51"/>
          <p:cNvSpPr/>
          <p:nvPr userDrawn="1"/>
        </p:nvSpPr>
        <p:spPr bwMode="auto">
          <a:xfrm flipV="1">
            <a:off x="0" y="6624472"/>
            <a:ext cx="9920980" cy="116896"/>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53" name="Rektangel 52"/>
          <p:cNvSpPr/>
          <p:nvPr userDrawn="1"/>
        </p:nvSpPr>
        <p:spPr bwMode="auto">
          <a:xfrm>
            <a:off x="0" y="-65247"/>
            <a:ext cx="9906000" cy="253887"/>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2" name="Proces 1"/>
          <p:cNvSpPr/>
          <p:nvPr userDrawn="1"/>
        </p:nvSpPr>
        <p:spPr>
          <a:xfrm>
            <a:off x="0" y="4293096"/>
            <a:ext cx="9920980" cy="2331376"/>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a:p>
        </p:txBody>
      </p:sp>
      <p:sp>
        <p:nvSpPr>
          <p:cNvPr id="27" name="Rektangel 26"/>
          <p:cNvSpPr/>
          <p:nvPr userDrawn="1"/>
        </p:nvSpPr>
        <p:spPr bwMode="auto">
          <a:xfrm>
            <a:off x="0" y="908724"/>
            <a:ext cx="9920980" cy="22535"/>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pic>
        <p:nvPicPr>
          <p:cNvPr id="3" name="Billed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09092" y="296682"/>
            <a:ext cx="581987" cy="504000"/>
          </a:xfrm>
          <a:prstGeom prst="rect">
            <a:avLst/>
          </a:prstGeom>
        </p:spPr>
      </p:pic>
    </p:spTree>
    <p:extLst>
      <p:ext uri="{BB962C8B-B14F-4D97-AF65-F5344CB8AC3E}">
        <p14:creationId xmlns:p14="http://schemas.microsoft.com/office/powerpoint/2010/main" val="2224966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3. Billederamme 4">
    <p:spTree>
      <p:nvGrpSpPr>
        <p:cNvPr id="1" name=""/>
        <p:cNvGrpSpPr/>
        <p:nvPr/>
      </p:nvGrpSpPr>
      <p:grpSpPr>
        <a:xfrm>
          <a:off x="0" y="0"/>
          <a:ext cx="0" cy="0"/>
          <a:chOff x="0" y="0"/>
          <a:chExt cx="0" cy="0"/>
        </a:xfrm>
      </p:grpSpPr>
      <p:sp>
        <p:nvSpPr>
          <p:cNvPr id="7" name="Pladsholder til billede 6"/>
          <p:cNvSpPr>
            <a:spLocks noGrp="1"/>
          </p:cNvSpPr>
          <p:nvPr>
            <p:ph type="pic" sz="quarter" idx="13"/>
          </p:nvPr>
        </p:nvSpPr>
        <p:spPr>
          <a:xfrm>
            <a:off x="4960491" y="931260"/>
            <a:ext cx="4945510" cy="5693217"/>
          </a:xfrm>
        </p:spPr>
        <p:txBody>
          <a:bodyPr anchor="ctr">
            <a:normAutofit/>
          </a:bodyPr>
          <a:lstStyle>
            <a:lvl1pPr marL="0" indent="0" algn="ctr">
              <a:buNone/>
              <a:defRPr sz="2400" baseline="0"/>
            </a:lvl1pPr>
          </a:lstStyle>
          <a:p>
            <a:endParaRPr lang="da-DK" dirty="0"/>
          </a:p>
          <a:p>
            <a:r>
              <a:rPr lang="da-DK" dirty="0"/>
              <a:t>Indsæt billede</a:t>
            </a:r>
          </a:p>
        </p:txBody>
      </p:sp>
      <p:sp>
        <p:nvSpPr>
          <p:cNvPr id="10" name="Pladsholder til diasnummer 12"/>
          <p:cNvSpPr>
            <a:spLocks noGrp="1"/>
          </p:cNvSpPr>
          <p:nvPr>
            <p:ph type="sldNum" sz="quarter" idx="16"/>
          </p:nvPr>
        </p:nvSpPr>
        <p:spPr>
          <a:xfrm>
            <a:off x="8265370" y="6738772"/>
            <a:ext cx="1655612" cy="116896"/>
          </a:xfrm>
        </p:spPr>
        <p:txBody>
          <a:bodyPr/>
          <a:lstStyle>
            <a:lvl1pPr>
              <a:defRPr sz="1000">
                <a:solidFill>
                  <a:schemeClr val="bg1"/>
                </a:solidFill>
                <a:latin typeface="Arial" panose="020B0604020202020204" pitchFamily="34" charset="0"/>
                <a:cs typeface="Arial" panose="020B0604020202020204" pitchFamily="34" charset="0"/>
              </a:defRPr>
            </a:lvl1pPr>
          </a:lstStyle>
          <a:p>
            <a:fld id="{7BA701B5-6A05-42DF-8300-8150EF2C5758}" type="slidenum">
              <a:rPr lang="da-DK" smtClean="0">
                <a:solidFill>
                  <a:srgbClr val="FFFFFF"/>
                </a:solidFill>
              </a:rPr>
              <a:pPr/>
              <a:t>‹nr.›</a:t>
            </a:fld>
            <a:endParaRPr lang="da-DK" dirty="0">
              <a:solidFill>
                <a:srgbClr val="FFFFFF"/>
              </a:solidFill>
            </a:endParaRPr>
          </a:p>
        </p:txBody>
      </p:sp>
      <p:sp>
        <p:nvSpPr>
          <p:cNvPr id="9" name="Rektangel 8"/>
          <p:cNvSpPr/>
          <p:nvPr userDrawn="1"/>
        </p:nvSpPr>
        <p:spPr bwMode="auto">
          <a:xfrm flipV="1">
            <a:off x="0" y="6624472"/>
            <a:ext cx="9920980" cy="116896"/>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13" name="Rektangel 12"/>
          <p:cNvSpPr/>
          <p:nvPr userDrawn="1"/>
        </p:nvSpPr>
        <p:spPr bwMode="auto">
          <a:xfrm>
            <a:off x="0" y="-65247"/>
            <a:ext cx="9906000" cy="253887"/>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14" name="Rektangel 13"/>
          <p:cNvSpPr/>
          <p:nvPr userDrawn="1"/>
        </p:nvSpPr>
        <p:spPr bwMode="auto">
          <a:xfrm>
            <a:off x="0" y="908724"/>
            <a:ext cx="9920980" cy="22535"/>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pic>
        <p:nvPicPr>
          <p:cNvPr id="2" name="Billed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6762" y="260590"/>
            <a:ext cx="2967552" cy="604800"/>
          </a:xfrm>
          <a:prstGeom prst="rect">
            <a:avLst/>
          </a:prstGeom>
        </p:spPr>
      </p:pic>
    </p:spTree>
    <p:extLst>
      <p:ext uri="{BB962C8B-B14F-4D97-AF65-F5344CB8AC3E}">
        <p14:creationId xmlns:p14="http://schemas.microsoft.com/office/powerpoint/2010/main" val="2903184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3. Billederamme 4">
    <p:spTree>
      <p:nvGrpSpPr>
        <p:cNvPr id="1" name=""/>
        <p:cNvGrpSpPr/>
        <p:nvPr/>
      </p:nvGrpSpPr>
      <p:grpSpPr>
        <a:xfrm>
          <a:off x="0" y="0"/>
          <a:ext cx="0" cy="0"/>
          <a:chOff x="0" y="0"/>
          <a:chExt cx="0" cy="0"/>
        </a:xfrm>
      </p:grpSpPr>
      <p:sp>
        <p:nvSpPr>
          <p:cNvPr id="10" name="Pladsholder til diasnummer 12"/>
          <p:cNvSpPr>
            <a:spLocks noGrp="1"/>
          </p:cNvSpPr>
          <p:nvPr>
            <p:ph type="sldNum" sz="quarter" idx="16"/>
          </p:nvPr>
        </p:nvSpPr>
        <p:spPr>
          <a:xfrm>
            <a:off x="8265370" y="6738772"/>
            <a:ext cx="1655612" cy="116896"/>
          </a:xfrm>
        </p:spPr>
        <p:txBody>
          <a:bodyPr/>
          <a:lstStyle>
            <a:lvl1pPr>
              <a:defRPr sz="1000">
                <a:solidFill>
                  <a:schemeClr val="bg1"/>
                </a:solidFill>
                <a:latin typeface="Arial" panose="020B0604020202020204" pitchFamily="34" charset="0"/>
                <a:cs typeface="Arial" panose="020B0604020202020204" pitchFamily="34" charset="0"/>
              </a:defRPr>
            </a:lvl1pPr>
          </a:lstStyle>
          <a:p>
            <a:fld id="{7BA701B5-6A05-42DF-8300-8150EF2C5758}" type="slidenum">
              <a:rPr lang="da-DK" smtClean="0">
                <a:solidFill>
                  <a:srgbClr val="FFFFFF"/>
                </a:solidFill>
              </a:rPr>
              <a:pPr/>
              <a:t>‹nr.›</a:t>
            </a:fld>
            <a:endParaRPr lang="da-DK" dirty="0">
              <a:solidFill>
                <a:srgbClr val="FFFFFF"/>
              </a:solidFill>
            </a:endParaRPr>
          </a:p>
        </p:txBody>
      </p:sp>
      <p:sp>
        <p:nvSpPr>
          <p:cNvPr id="9" name="Rektangel 8"/>
          <p:cNvSpPr/>
          <p:nvPr userDrawn="1"/>
        </p:nvSpPr>
        <p:spPr bwMode="auto">
          <a:xfrm flipV="1">
            <a:off x="0" y="6624472"/>
            <a:ext cx="9920980" cy="116896"/>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13" name="Rektangel 12"/>
          <p:cNvSpPr/>
          <p:nvPr userDrawn="1"/>
        </p:nvSpPr>
        <p:spPr bwMode="auto">
          <a:xfrm>
            <a:off x="0" y="-65247"/>
            <a:ext cx="9906000" cy="253887"/>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14" name="Rektangel 13"/>
          <p:cNvSpPr/>
          <p:nvPr userDrawn="1"/>
        </p:nvSpPr>
        <p:spPr bwMode="auto">
          <a:xfrm>
            <a:off x="0" y="908724"/>
            <a:ext cx="9920980" cy="22535"/>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8" name="Pladsholder til billede 6"/>
          <p:cNvSpPr>
            <a:spLocks noGrp="1"/>
          </p:cNvSpPr>
          <p:nvPr>
            <p:ph type="pic" sz="quarter" idx="13"/>
          </p:nvPr>
        </p:nvSpPr>
        <p:spPr>
          <a:xfrm>
            <a:off x="1722" y="931260"/>
            <a:ext cx="4945510" cy="5693217"/>
          </a:xfrm>
        </p:spPr>
        <p:txBody>
          <a:bodyPr anchor="ctr">
            <a:normAutofit/>
          </a:bodyPr>
          <a:lstStyle>
            <a:lvl1pPr marL="0" indent="0" algn="ctr">
              <a:buNone/>
              <a:defRPr sz="2400" baseline="0"/>
            </a:lvl1pPr>
          </a:lstStyle>
          <a:p>
            <a:endParaRPr lang="da-DK" dirty="0"/>
          </a:p>
          <a:p>
            <a:r>
              <a:rPr lang="da-DK" dirty="0"/>
              <a:t>Indsæt billede</a:t>
            </a:r>
          </a:p>
        </p:txBody>
      </p:sp>
      <p:pic>
        <p:nvPicPr>
          <p:cNvPr id="11" name="Billed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6762" y="260590"/>
            <a:ext cx="2967552" cy="604800"/>
          </a:xfrm>
          <a:prstGeom prst="rect">
            <a:avLst/>
          </a:prstGeom>
        </p:spPr>
      </p:pic>
    </p:spTree>
    <p:extLst>
      <p:ext uri="{BB962C8B-B14F-4D97-AF65-F5344CB8AC3E}">
        <p14:creationId xmlns:p14="http://schemas.microsoft.com/office/powerpoint/2010/main" val="3814069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3. Billederamme 4">
    <p:spTree>
      <p:nvGrpSpPr>
        <p:cNvPr id="1" name=""/>
        <p:cNvGrpSpPr/>
        <p:nvPr/>
      </p:nvGrpSpPr>
      <p:grpSpPr>
        <a:xfrm>
          <a:off x="0" y="0"/>
          <a:ext cx="0" cy="0"/>
          <a:chOff x="0" y="0"/>
          <a:chExt cx="0" cy="0"/>
        </a:xfrm>
      </p:grpSpPr>
      <p:sp>
        <p:nvSpPr>
          <p:cNvPr id="10" name="Pladsholder til diasnummer 12"/>
          <p:cNvSpPr>
            <a:spLocks noGrp="1"/>
          </p:cNvSpPr>
          <p:nvPr>
            <p:ph type="sldNum" sz="quarter" idx="16"/>
          </p:nvPr>
        </p:nvSpPr>
        <p:spPr>
          <a:xfrm>
            <a:off x="8265370" y="6738772"/>
            <a:ext cx="1655612" cy="116896"/>
          </a:xfrm>
        </p:spPr>
        <p:txBody>
          <a:bodyPr/>
          <a:lstStyle>
            <a:lvl1pPr>
              <a:defRPr sz="1000">
                <a:solidFill>
                  <a:schemeClr val="bg1"/>
                </a:solidFill>
                <a:latin typeface="Arial" panose="020B0604020202020204" pitchFamily="34" charset="0"/>
                <a:cs typeface="Arial" panose="020B0604020202020204" pitchFamily="34" charset="0"/>
              </a:defRPr>
            </a:lvl1pPr>
          </a:lstStyle>
          <a:p>
            <a:fld id="{7BA701B5-6A05-42DF-8300-8150EF2C5758}" type="slidenum">
              <a:rPr lang="da-DK" smtClean="0">
                <a:solidFill>
                  <a:srgbClr val="FFFFFF"/>
                </a:solidFill>
              </a:rPr>
              <a:pPr/>
              <a:t>‹nr.›</a:t>
            </a:fld>
            <a:endParaRPr lang="da-DK" dirty="0">
              <a:solidFill>
                <a:srgbClr val="FFFFFF"/>
              </a:solidFill>
            </a:endParaRPr>
          </a:p>
        </p:txBody>
      </p:sp>
      <p:sp>
        <p:nvSpPr>
          <p:cNvPr id="9" name="Rektangel 8"/>
          <p:cNvSpPr/>
          <p:nvPr userDrawn="1"/>
        </p:nvSpPr>
        <p:spPr bwMode="auto">
          <a:xfrm flipV="1">
            <a:off x="0" y="6624472"/>
            <a:ext cx="9920980" cy="116896"/>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13" name="Rektangel 12"/>
          <p:cNvSpPr/>
          <p:nvPr userDrawn="1"/>
        </p:nvSpPr>
        <p:spPr bwMode="auto">
          <a:xfrm>
            <a:off x="0" y="-65247"/>
            <a:ext cx="9906000" cy="253887"/>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14" name="Rektangel 13"/>
          <p:cNvSpPr/>
          <p:nvPr userDrawn="1"/>
        </p:nvSpPr>
        <p:spPr bwMode="auto">
          <a:xfrm>
            <a:off x="0" y="908724"/>
            <a:ext cx="9920980" cy="22535"/>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8" name="Pladsholder til billede 6"/>
          <p:cNvSpPr>
            <a:spLocks noGrp="1"/>
          </p:cNvSpPr>
          <p:nvPr>
            <p:ph type="pic" sz="quarter" idx="13"/>
          </p:nvPr>
        </p:nvSpPr>
        <p:spPr>
          <a:xfrm>
            <a:off x="8350" y="1196757"/>
            <a:ext cx="9904280" cy="2065697"/>
          </a:xfrm>
        </p:spPr>
        <p:txBody>
          <a:bodyPr anchor="ctr">
            <a:normAutofit/>
          </a:bodyPr>
          <a:lstStyle>
            <a:lvl1pPr marL="0" indent="0" algn="ctr">
              <a:buNone/>
              <a:defRPr sz="2400" baseline="0"/>
            </a:lvl1pPr>
          </a:lstStyle>
          <a:p>
            <a:endParaRPr lang="da-DK" dirty="0"/>
          </a:p>
          <a:p>
            <a:r>
              <a:rPr lang="da-DK" dirty="0"/>
              <a:t>Indsæt billede</a:t>
            </a:r>
          </a:p>
        </p:txBody>
      </p:sp>
      <p:pic>
        <p:nvPicPr>
          <p:cNvPr id="12" name="Billed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6762" y="260590"/>
            <a:ext cx="2967552" cy="604800"/>
          </a:xfrm>
          <a:prstGeom prst="rect">
            <a:avLst/>
          </a:prstGeom>
        </p:spPr>
      </p:pic>
    </p:spTree>
    <p:extLst>
      <p:ext uri="{BB962C8B-B14F-4D97-AF65-F5344CB8AC3E}">
        <p14:creationId xmlns:p14="http://schemas.microsoft.com/office/powerpoint/2010/main" val="7455333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da-DK" dirty="0"/>
              <a:t>Klik for at redigere i master</a:t>
            </a:r>
          </a:p>
        </p:txBody>
      </p:sp>
      <p:sp>
        <p:nvSpPr>
          <p:cNvPr id="3" name="Pladsholder til tekst 2"/>
          <p:cNvSpPr>
            <a:spLocks noGrp="1"/>
          </p:cNvSpPr>
          <p:nvPr>
            <p:ph type="body" idx="1"/>
          </p:nvPr>
        </p:nvSpPr>
        <p:spPr>
          <a:xfrm>
            <a:off x="495300" y="1600205"/>
            <a:ext cx="8915400" cy="4525963"/>
          </a:xfrm>
          <a:prstGeom prst="rect">
            <a:avLst/>
          </a:prstGeom>
        </p:spPr>
        <p:txBody>
          <a:bodyPr vert="horz" lIns="91440" tIns="45720" rIns="91440" bIns="45720" rtlCol="0">
            <a:normAutofit/>
          </a:bodyPr>
          <a:lstStyle/>
          <a:p>
            <a:pPr lvl="0"/>
            <a:r>
              <a:rPr lang="da-DK" dirty="0"/>
              <a:t>Klik for at redigere i master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dato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2A2E79-6BF4-45F5-B806-127F4160ED80}" type="datetimeFigureOut">
              <a:rPr lang="da-DK" smtClean="0"/>
              <a:t>17-06-2025</a:t>
            </a:fld>
            <a:endParaRPr lang="da-DK" dirty="0"/>
          </a:p>
        </p:txBody>
      </p:sp>
      <p:sp>
        <p:nvSpPr>
          <p:cNvPr id="5" name="Pladsholder til sidefod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dirty="0"/>
          </a:p>
        </p:txBody>
      </p:sp>
      <p:sp>
        <p:nvSpPr>
          <p:cNvPr id="6" name="Pladsholder til diasnummer 5"/>
          <p:cNvSpPr>
            <a:spLocks noGrp="1"/>
          </p:cNvSpPr>
          <p:nvPr>
            <p:ph type="sldNum" sz="quarter" idx="4"/>
          </p:nvPr>
        </p:nvSpPr>
        <p:spPr>
          <a:xfrm>
            <a:off x="7099300"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580F70-48C9-4979-B6E2-405D1319B4AB}" type="slidenum">
              <a:rPr lang="da-DK" smtClean="0"/>
              <a:t>‹nr.›</a:t>
            </a:fld>
            <a:endParaRPr lang="da-DK" dirty="0"/>
          </a:p>
        </p:txBody>
      </p:sp>
    </p:spTree>
    <p:extLst>
      <p:ext uri="{BB962C8B-B14F-4D97-AF65-F5344CB8AC3E}">
        <p14:creationId xmlns:p14="http://schemas.microsoft.com/office/powerpoint/2010/main" val="2124295409"/>
      </p:ext>
    </p:extLst>
  </p:cSld>
  <p:clrMap bg1="lt1" tx1="dk1" bg2="lt2" tx2="dk2" accent1="accent1" accent2="accent2" accent3="accent3" accent4="accent4" accent5="accent5" accent6="accent6" hlink="hlink" folHlink="folHlink"/>
  <p:sldLayoutIdLst>
    <p:sldLayoutId id="2147483661" r:id="rId1"/>
    <p:sldLayoutId id="2147483660" r:id="rId2"/>
    <p:sldLayoutId id="2147483662" r:id="rId3"/>
    <p:sldLayoutId id="2147483664" r:id="rId4"/>
    <p:sldLayoutId id="2147483665"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6.png"/><Relationship Id="rId4" Type="http://schemas.openxmlformats.org/officeDocument/2006/relationships/image" Target="../media/image5.sv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a:extLst>
              <a:ext uri="{FF2B5EF4-FFF2-40B4-BE49-F238E27FC236}">
                <a16:creationId xmlns:a16="http://schemas.microsoft.com/office/drawing/2014/main" id="{FCF084E5-1441-4165-BD9B-B517D9B1CD5C}"/>
              </a:ext>
            </a:extLst>
          </p:cNvPr>
          <p:cNvSpPr txBox="1"/>
          <p:nvPr/>
        </p:nvSpPr>
        <p:spPr>
          <a:xfrm>
            <a:off x="1064568" y="1484789"/>
            <a:ext cx="7272808" cy="2174954"/>
          </a:xfrm>
          <a:prstGeom prst="rect">
            <a:avLst/>
          </a:prstGeom>
          <a:noFill/>
        </p:spPr>
        <p:txBody>
          <a:bodyPr wrap="square" rtlCol="0">
            <a:spAutoFit/>
          </a:bodyPr>
          <a:lstStyle/>
          <a:p>
            <a:pPr>
              <a:lnSpc>
                <a:spcPts val="5000"/>
              </a:lnSpc>
            </a:pPr>
            <a:r>
              <a:rPr lang="da-DK" sz="4800" b="1" dirty="0">
                <a:latin typeface="Tw Cen MT" panose="020B0602020104020603" pitchFamily="34" charset="0"/>
              </a:rPr>
              <a:t>Godt at vide om månedlige målinger i LUP Psykiatri</a:t>
            </a:r>
          </a:p>
          <a:p>
            <a:endParaRPr lang="da-DK" sz="2800" b="1" dirty="0">
              <a:latin typeface="Tw Cen MT" panose="020B0602020104020603" pitchFamily="34" charset="0"/>
            </a:endParaRPr>
          </a:p>
          <a:p>
            <a:endParaRPr lang="da-DK" sz="2400" b="1" dirty="0">
              <a:latin typeface="Tw Cen MT" panose="020B0602020104020603" pitchFamily="34" charset="0"/>
            </a:endParaRPr>
          </a:p>
        </p:txBody>
      </p:sp>
    </p:spTree>
    <p:extLst>
      <p:ext uri="{BB962C8B-B14F-4D97-AF65-F5344CB8AC3E}">
        <p14:creationId xmlns:p14="http://schemas.microsoft.com/office/powerpoint/2010/main" val="3778412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kstboks 47"/>
          <p:cNvSpPr txBox="1"/>
          <p:nvPr/>
        </p:nvSpPr>
        <p:spPr>
          <a:xfrm>
            <a:off x="272480" y="343812"/>
            <a:ext cx="4860104" cy="461665"/>
          </a:xfrm>
          <a:prstGeom prst="rect">
            <a:avLst/>
          </a:prstGeom>
          <a:noFill/>
        </p:spPr>
        <p:txBody>
          <a:bodyPr wrap="square" rtlCol="0">
            <a:spAutoFit/>
          </a:bodyPr>
          <a:lstStyle/>
          <a:p>
            <a:r>
              <a:rPr lang="da-DK" sz="2400" dirty="0">
                <a:latin typeface="Tw Cen MT" panose="020B0602020104020603" pitchFamily="34" charset="0"/>
              </a:rPr>
              <a:t>Brug din regionale koordinator</a:t>
            </a:r>
          </a:p>
        </p:txBody>
      </p:sp>
      <p:sp>
        <p:nvSpPr>
          <p:cNvPr id="5" name="Tekstfelt 4">
            <a:extLst>
              <a:ext uri="{FF2B5EF4-FFF2-40B4-BE49-F238E27FC236}">
                <a16:creationId xmlns:a16="http://schemas.microsoft.com/office/drawing/2014/main" id="{6DF36029-F24A-4EC1-8174-A0FF6B5F8606}"/>
              </a:ext>
            </a:extLst>
          </p:cNvPr>
          <p:cNvSpPr txBox="1"/>
          <p:nvPr/>
        </p:nvSpPr>
        <p:spPr>
          <a:xfrm>
            <a:off x="8985448" y="6586218"/>
            <a:ext cx="511679"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9</a:t>
            </a:r>
          </a:p>
        </p:txBody>
      </p:sp>
      <p:sp>
        <p:nvSpPr>
          <p:cNvPr id="2" name="Tekstfelt 1">
            <a:extLst>
              <a:ext uri="{FF2B5EF4-FFF2-40B4-BE49-F238E27FC236}">
                <a16:creationId xmlns:a16="http://schemas.microsoft.com/office/drawing/2014/main" id="{B4AE90B4-80A1-4032-8C35-A110DE42761B}"/>
              </a:ext>
            </a:extLst>
          </p:cNvPr>
          <p:cNvSpPr txBox="1"/>
          <p:nvPr/>
        </p:nvSpPr>
        <p:spPr>
          <a:xfrm>
            <a:off x="344488" y="1268760"/>
            <a:ext cx="4176464" cy="2954655"/>
          </a:xfrm>
          <a:prstGeom prst="rect">
            <a:avLst/>
          </a:prstGeom>
          <a:noFill/>
        </p:spPr>
        <p:txBody>
          <a:bodyPr wrap="square" rtlCol="0">
            <a:spAutoFit/>
          </a:bodyPr>
          <a:lstStyle/>
          <a:p>
            <a:pPr>
              <a:spcAft>
                <a:spcPts val="600"/>
              </a:spcAft>
            </a:pPr>
            <a:r>
              <a:rPr lang="da-DK" dirty="0">
                <a:latin typeface="Tw Cen MT" panose="020B0602020104020603" pitchFamily="34" charset="0"/>
                <a:ea typeface="Verdana" panose="020B0604030504040204" pitchFamily="34" charset="0"/>
              </a:rPr>
              <a:t>Regional koordinator støtter op</a:t>
            </a:r>
          </a:p>
          <a:p>
            <a:r>
              <a:rPr lang="da-DK" sz="1000" dirty="0">
                <a:latin typeface="Verdana" panose="020B0604030504040204" pitchFamily="34" charset="0"/>
                <a:ea typeface="Verdana" panose="020B0604030504040204" pitchFamily="34" charset="0"/>
              </a:rPr>
              <a:t>Hver region en har regional koordinator for LUP Psykiatri, der kender LUP-konceptet. Den regionale koordinator for LUP Psykiatri har en vigtig rolle i de månedlige målinger, da det er dem, der støtter afdelingerne i at vælge lokale spørgsmål og i at arbejde med de månedlige resultater. </a:t>
            </a:r>
          </a:p>
          <a:p>
            <a:endParaRPr lang="da-DK" sz="1000" dirty="0">
              <a:latin typeface="Verdana" panose="020B0604030504040204" pitchFamily="34" charset="0"/>
              <a:ea typeface="Verdana" panose="020B0604030504040204" pitchFamily="34" charset="0"/>
            </a:endParaRPr>
          </a:p>
          <a:p>
            <a:pPr>
              <a:spcAft>
                <a:spcPts val="600"/>
              </a:spcAft>
            </a:pPr>
            <a:r>
              <a:rPr lang="da-DK" dirty="0">
                <a:latin typeface="Tw Cen MT" panose="020B0602020104020603" pitchFamily="34" charset="0"/>
                <a:ea typeface="Verdana" panose="020B0604030504040204" pitchFamily="34" charset="0"/>
              </a:rPr>
              <a:t>LUP-tovholder eller lokale kvalitetskonsulent</a:t>
            </a:r>
          </a:p>
          <a:p>
            <a:r>
              <a:rPr lang="da-DK" sz="1000" dirty="0">
                <a:latin typeface="Verdana" panose="020B0604030504040204" pitchFamily="34" charset="0"/>
                <a:ea typeface="Verdana" panose="020B0604030504040204" pitchFamily="34" charset="0"/>
              </a:rPr>
              <a:t>Det er forskelligt fra region til region, hvordan de lokale kvalitetskonsulenter støtter afdelingernes arbejde med LUP, men hver afdeling har en LUP-tovholder. </a:t>
            </a:r>
          </a:p>
          <a:p>
            <a:endParaRPr lang="da-DK" sz="1000" dirty="0">
              <a:latin typeface="Verdana" panose="020B0604030504040204" pitchFamily="34" charset="0"/>
              <a:ea typeface="Verdana" panose="020B0604030504040204" pitchFamily="34" charset="0"/>
            </a:endParaRPr>
          </a:p>
          <a:p>
            <a:r>
              <a:rPr lang="da-DK" sz="1000" dirty="0">
                <a:latin typeface="Verdana" panose="020B0604030504040204" pitchFamily="34" charset="0"/>
                <a:ea typeface="Verdana" panose="020B0604030504040204" pitchFamily="34" charset="0"/>
              </a:rPr>
              <a:t>Spørg din regionale koordinator, hvordan jeres lokale kvalitetsorganisation kan støtte op om jeres arbejde med at forbedre patienternes oplevelser.</a:t>
            </a:r>
          </a:p>
          <a:p>
            <a:endParaRPr lang="da-DK" sz="1000" dirty="0">
              <a:latin typeface="Verdana" panose="020B0604030504040204" pitchFamily="34" charset="0"/>
              <a:ea typeface="Verdana" panose="020B0604030504040204" pitchFamily="34" charset="0"/>
            </a:endParaRPr>
          </a:p>
        </p:txBody>
      </p:sp>
      <p:sp>
        <p:nvSpPr>
          <p:cNvPr id="6" name="Rektangel 5">
            <a:extLst>
              <a:ext uri="{FF2B5EF4-FFF2-40B4-BE49-F238E27FC236}">
                <a16:creationId xmlns:a16="http://schemas.microsoft.com/office/drawing/2014/main" id="{ADFD0191-236D-4D90-915F-3B5FBE3C0201}"/>
              </a:ext>
            </a:extLst>
          </p:cNvPr>
          <p:cNvSpPr/>
          <p:nvPr/>
        </p:nvSpPr>
        <p:spPr>
          <a:xfrm>
            <a:off x="4664968" y="946824"/>
            <a:ext cx="5025008" cy="5658088"/>
          </a:xfrm>
          <a:prstGeom prst="rect">
            <a:avLst/>
          </a:prstGeom>
          <a:solidFill>
            <a:srgbClr val="425B67">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grpSp>
        <p:nvGrpSpPr>
          <p:cNvPr id="4" name="Gruppe 3">
            <a:extLst>
              <a:ext uri="{FF2B5EF4-FFF2-40B4-BE49-F238E27FC236}">
                <a16:creationId xmlns:a16="http://schemas.microsoft.com/office/drawing/2014/main" id="{DA488F9B-FADA-02E2-FD5F-9D775C3A9C2C}"/>
              </a:ext>
            </a:extLst>
          </p:cNvPr>
          <p:cNvGrpSpPr/>
          <p:nvPr/>
        </p:nvGrpSpPr>
        <p:grpSpPr>
          <a:xfrm>
            <a:off x="6202832" y="1916839"/>
            <a:ext cx="2756342" cy="2657799"/>
            <a:chOff x="6269735" y="6168506"/>
            <a:chExt cx="1078355" cy="433593"/>
          </a:xfrm>
        </p:grpSpPr>
        <p:pic>
          <p:nvPicPr>
            <p:cNvPr id="7" name="Grafik 106" descr="Mand">
              <a:extLst>
                <a:ext uri="{FF2B5EF4-FFF2-40B4-BE49-F238E27FC236}">
                  <a16:creationId xmlns:a16="http://schemas.microsoft.com/office/drawing/2014/main" id="{9048A18E-F750-2139-55A0-74EB431D598A}"/>
                </a:ext>
              </a:extLst>
            </p:cNvPr>
            <p:cNvPicPr>
              <a:picLocks/>
            </p:cNvPicPr>
            <p:nvPr/>
          </p:nvPicPr>
          <p:blipFill>
            <a:blip r:embed="rId3" cstate="print">
              <a:duotone>
                <a:prstClr val="black"/>
                <a:srgbClr val="339933">
                  <a:tint val="45000"/>
                  <a:satMod val="400000"/>
                </a:srgbClr>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4090" y="6169037"/>
              <a:ext cx="414000" cy="432000"/>
            </a:xfrm>
            <a:prstGeom prst="rect">
              <a:avLst/>
            </a:prstGeom>
            <a:effectLst/>
          </p:spPr>
        </p:pic>
        <p:pic>
          <p:nvPicPr>
            <p:cNvPr id="8" name="Grafik 106" descr="Mand">
              <a:extLst>
                <a:ext uri="{FF2B5EF4-FFF2-40B4-BE49-F238E27FC236}">
                  <a16:creationId xmlns:a16="http://schemas.microsoft.com/office/drawing/2014/main" id="{E42D5859-3FAD-EB36-CB29-60B75DF13EFC}"/>
                </a:ext>
              </a:extLst>
            </p:cNvPr>
            <p:cNvPicPr>
              <a:picLocks/>
            </p:cNvPicPr>
            <p:nvPr/>
          </p:nvPicPr>
          <p:blipFill>
            <a:blip r:embed="rId5" cstate="print">
              <a:clrChange>
                <a:clrFrom>
                  <a:srgbClr val="3A5D84"/>
                </a:clrFrom>
                <a:clrTo>
                  <a:srgbClr val="3A5D84">
                    <a:alpha val="0"/>
                  </a:srgbClr>
                </a:clrTo>
              </a:clrChange>
              <a:duotone>
                <a:prstClr val="black"/>
                <a:srgbClr val="D1DED0">
                  <a:tint val="45000"/>
                  <a:satMod val="400000"/>
                </a:srgbClr>
              </a:duotone>
              <a:extLst>
                <a:ext uri="{BEBA8EAE-BF5A-486C-A8C5-ECC9F3942E4B}">
                  <a14:imgProps xmlns:a14="http://schemas.microsoft.com/office/drawing/2010/main">
                    <a14:imgLayer r:embed="rId6">
                      <a14:imgEffect>
                        <a14:artisticPhotocopy/>
                      </a14:imgEffect>
                      <a14:imgEffect>
                        <a14:colorTemperature colorTemp="4700"/>
                      </a14:imgEffect>
                    </a14:imgLayer>
                  </a14:imgProps>
                </a:ext>
                <a:ext uri="{28A0092B-C50C-407E-A947-70E740481C1C}">
                  <a14:useLocalDpi xmlns:a14="http://schemas.microsoft.com/office/drawing/2010/main" val="0"/>
                </a:ext>
              </a:extLst>
            </a:blip>
            <a:stretch>
              <a:fillRect/>
            </a:stretch>
          </p:blipFill>
          <p:spPr>
            <a:xfrm>
              <a:off x="6712639" y="6168506"/>
              <a:ext cx="414000" cy="432000"/>
            </a:xfrm>
            <a:prstGeom prst="rect">
              <a:avLst/>
            </a:prstGeom>
            <a:effectLst/>
          </p:spPr>
        </p:pic>
        <p:pic>
          <p:nvPicPr>
            <p:cNvPr id="10" name="Grafik 106" descr="Mand">
              <a:extLst>
                <a:ext uri="{FF2B5EF4-FFF2-40B4-BE49-F238E27FC236}">
                  <a16:creationId xmlns:a16="http://schemas.microsoft.com/office/drawing/2014/main" id="{71BBF359-B5BD-BA25-26B4-40D34FD06D8B}"/>
                </a:ext>
              </a:extLst>
            </p:cNvPr>
            <p:cNvPicPr>
              <a:picLocks/>
            </p:cNvPicPr>
            <p:nvPr/>
          </p:nvPicPr>
          <p:blipFill>
            <a:blip r:embed="rId5" cstate="print">
              <a:clrChange>
                <a:clrFrom>
                  <a:srgbClr val="3A5D84"/>
                </a:clrFrom>
                <a:clrTo>
                  <a:srgbClr val="3A5D84">
                    <a:alpha val="0"/>
                  </a:srgbClr>
                </a:clrTo>
              </a:clrChange>
              <a:duotone>
                <a:prstClr val="black"/>
                <a:srgbClr val="D1DED0">
                  <a:tint val="45000"/>
                  <a:satMod val="400000"/>
                </a:srgbClr>
              </a:duotone>
              <a:extLst>
                <a:ext uri="{BEBA8EAE-BF5A-486C-A8C5-ECC9F3942E4B}">
                  <a14:imgProps xmlns:a14="http://schemas.microsoft.com/office/drawing/2010/main">
                    <a14:imgLayer r:embed="rId6">
                      <a14:imgEffect>
                        <a14:artisticPhotocopy/>
                      </a14:imgEffect>
                      <a14:imgEffect>
                        <a14:colorTemperature colorTemp="4700"/>
                      </a14:imgEffect>
                    </a14:imgLayer>
                  </a14:imgProps>
                </a:ext>
                <a:ext uri="{28A0092B-C50C-407E-A947-70E740481C1C}">
                  <a14:useLocalDpi xmlns:a14="http://schemas.microsoft.com/office/drawing/2010/main" val="0"/>
                </a:ext>
              </a:extLst>
            </a:blip>
            <a:stretch>
              <a:fillRect/>
            </a:stretch>
          </p:blipFill>
          <p:spPr>
            <a:xfrm>
              <a:off x="6269735" y="6170099"/>
              <a:ext cx="414000" cy="432000"/>
            </a:xfrm>
            <a:prstGeom prst="rect">
              <a:avLst/>
            </a:prstGeom>
            <a:effectLst/>
          </p:spPr>
        </p:pic>
      </p:grpSp>
      <p:pic>
        <p:nvPicPr>
          <p:cNvPr id="13" name="Grafik 106" descr="Mand">
            <a:extLst>
              <a:ext uri="{FF2B5EF4-FFF2-40B4-BE49-F238E27FC236}">
                <a16:creationId xmlns:a16="http://schemas.microsoft.com/office/drawing/2014/main" id="{6B240888-9161-6039-2B33-CD9BD5BEF541}"/>
              </a:ext>
            </a:extLst>
          </p:cNvPr>
          <p:cNvPicPr>
            <a:picLocks/>
          </p:cNvPicPr>
          <p:nvPr/>
        </p:nvPicPr>
        <p:blipFill>
          <a:blip r:embed="rId3" cstate="print">
            <a:duotone>
              <a:prstClr val="black"/>
              <a:srgbClr val="339933">
                <a:tint val="45000"/>
                <a:satMod val="400000"/>
              </a:srgbClr>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36787" y="1926597"/>
            <a:ext cx="1058210" cy="2648034"/>
          </a:xfrm>
          <a:prstGeom prst="rect">
            <a:avLst/>
          </a:prstGeom>
          <a:effectLst/>
        </p:spPr>
      </p:pic>
      <p:pic>
        <p:nvPicPr>
          <p:cNvPr id="14" name="Grafik 106" descr="Mand">
            <a:extLst>
              <a:ext uri="{FF2B5EF4-FFF2-40B4-BE49-F238E27FC236}">
                <a16:creationId xmlns:a16="http://schemas.microsoft.com/office/drawing/2014/main" id="{80B17976-FC8B-E7E2-4D53-5FDA963D4F10}"/>
              </a:ext>
            </a:extLst>
          </p:cNvPr>
          <p:cNvPicPr>
            <a:picLocks/>
          </p:cNvPicPr>
          <p:nvPr/>
        </p:nvPicPr>
        <p:blipFill>
          <a:blip r:embed="rId3" cstate="print">
            <a:duotone>
              <a:prstClr val="black"/>
              <a:srgbClr val="339933">
                <a:tint val="45000"/>
                <a:satMod val="400000"/>
              </a:srgbClr>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70746" y="1933198"/>
            <a:ext cx="1058210" cy="2648034"/>
          </a:xfrm>
          <a:prstGeom prst="rect">
            <a:avLst/>
          </a:prstGeom>
          <a:effectLst/>
        </p:spPr>
      </p:pic>
    </p:spTree>
    <p:extLst>
      <p:ext uri="{BB962C8B-B14F-4D97-AF65-F5344CB8AC3E}">
        <p14:creationId xmlns:p14="http://schemas.microsoft.com/office/powerpoint/2010/main" val="66671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ktangel 45">
            <a:extLst>
              <a:ext uri="{FF2B5EF4-FFF2-40B4-BE49-F238E27FC236}">
                <a16:creationId xmlns:a16="http://schemas.microsoft.com/office/drawing/2014/main" id="{6233221F-4909-477C-A5C7-94ED6B6BC4F2}"/>
              </a:ext>
            </a:extLst>
          </p:cNvPr>
          <p:cNvSpPr/>
          <p:nvPr/>
        </p:nvSpPr>
        <p:spPr>
          <a:xfrm>
            <a:off x="4880992" y="937155"/>
            <a:ext cx="5025008" cy="5677498"/>
          </a:xfrm>
          <a:prstGeom prst="rect">
            <a:avLst/>
          </a:prstGeom>
          <a:solidFill>
            <a:srgbClr val="425B67">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48" name="Tekstboks 47"/>
          <p:cNvSpPr txBox="1"/>
          <p:nvPr/>
        </p:nvSpPr>
        <p:spPr>
          <a:xfrm>
            <a:off x="272480" y="343812"/>
            <a:ext cx="8352928" cy="461665"/>
          </a:xfrm>
          <a:prstGeom prst="rect">
            <a:avLst/>
          </a:prstGeom>
          <a:noFill/>
        </p:spPr>
        <p:txBody>
          <a:bodyPr wrap="square" rtlCol="0">
            <a:spAutoFit/>
          </a:bodyPr>
          <a:lstStyle/>
          <a:p>
            <a:r>
              <a:rPr lang="da-DK" sz="2400" dirty="0">
                <a:latin typeface="Tw Cen MT" panose="020B0602020104020603" pitchFamily="34" charset="0"/>
              </a:rPr>
              <a:t>Motiver patienten til at svare </a:t>
            </a:r>
            <a:endParaRPr lang="da-DK" dirty="0">
              <a:solidFill>
                <a:srgbClr val="C00000"/>
              </a:solidFill>
              <a:latin typeface="Tw Cen MT" panose="020B0602020104020603" pitchFamily="34" charset="0"/>
            </a:endParaRPr>
          </a:p>
        </p:txBody>
      </p:sp>
      <p:sp>
        <p:nvSpPr>
          <p:cNvPr id="3" name="Tekstfelt 2">
            <a:extLst>
              <a:ext uri="{FF2B5EF4-FFF2-40B4-BE49-F238E27FC236}">
                <a16:creationId xmlns:a16="http://schemas.microsoft.com/office/drawing/2014/main" id="{061D5716-F507-4458-AD22-0871D15DE755}"/>
              </a:ext>
            </a:extLst>
          </p:cNvPr>
          <p:cNvSpPr txBox="1"/>
          <p:nvPr/>
        </p:nvSpPr>
        <p:spPr>
          <a:xfrm>
            <a:off x="416496" y="1145950"/>
            <a:ext cx="4032448" cy="2015936"/>
          </a:xfrm>
          <a:prstGeom prst="rect">
            <a:avLst/>
          </a:prstGeom>
          <a:noFill/>
        </p:spPr>
        <p:txBody>
          <a:bodyPr wrap="square" rtlCol="0">
            <a:spAutoFit/>
          </a:bodyPr>
          <a:lstStyle/>
          <a:p>
            <a:pPr>
              <a:spcAft>
                <a:spcPts val="600"/>
              </a:spcAft>
            </a:pPr>
            <a:r>
              <a:rPr lang="da-DK" dirty="0">
                <a:latin typeface="Tw Cen MT" panose="020B0602020104020603" pitchFamily="34" charset="0"/>
                <a:ea typeface="Verdana" panose="020B0604030504040204" pitchFamily="34" charset="0"/>
              </a:rPr>
              <a:t>Fortæl patienten om LUP</a:t>
            </a:r>
            <a:endParaRPr lang="da-DK" sz="1200" b="1" dirty="0">
              <a:latin typeface="Verdana" panose="020B0604030504040204" pitchFamily="34" charset="0"/>
              <a:ea typeface="Verdana" panose="020B0604030504040204" pitchFamily="34" charset="0"/>
            </a:endParaRPr>
          </a:p>
          <a:p>
            <a:r>
              <a:rPr lang="da-DK" sz="1000" dirty="0">
                <a:latin typeface="Verdana" panose="020B0604030504040204" pitchFamily="34" charset="0"/>
                <a:ea typeface="Verdana" panose="020B0604030504040204" pitchFamily="34" charset="0"/>
              </a:rPr>
              <a:t>Personalet kan motivere og opfordre patienten til at svare ved at fortælle om formålet med undersøgelsen, at de kan blive udvalgt til at modtage et spørgeskema med Digital Post, og hvor lang tid det tager at svare. </a:t>
            </a:r>
          </a:p>
          <a:p>
            <a:endParaRPr lang="da-DK" sz="1000" dirty="0">
              <a:latin typeface="Verdana" panose="020B0604030504040204" pitchFamily="34" charset="0"/>
              <a:ea typeface="Verdana" panose="020B0604030504040204" pitchFamily="34" charset="0"/>
            </a:endParaRPr>
          </a:p>
          <a:p>
            <a:r>
              <a:rPr lang="da-DK" sz="1000" dirty="0">
                <a:latin typeface="Verdana" panose="020B0604030504040204" pitchFamily="34" charset="0"/>
                <a:ea typeface="Verdana" panose="020B0604030504040204" pitchFamily="34" charset="0"/>
              </a:rPr>
              <a:t>Afsnittet modtager plakater, postkort, tekst til infoskærme m.m., som kan understøtte personalets indsats med at motivere patienten.  </a:t>
            </a:r>
          </a:p>
          <a:p>
            <a:endParaRPr lang="da-DK" sz="1000" dirty="0">
              <a:latin typeface="Verdana" panose="020B0604030504040204" pitchFamily="34" charset="0"/>
              <a:ea typeface="Verdana" panose="020B0604030504040204" pitchFamily="34" charset="0"/>
            </a:endParaRPr>
          </a:p>
          <a:p>
            <a:endParaRPr lang="da-DK" sz="1200" dirty="0">
              <a:latin typeface="Verdana" panose="020B0604030504040204" pitchFamily="34" charset="0"/>
              <a:ea typeface="Verdana" panose="020B0604030504040204" pitchFamily="34" charset="0"/>
            </a:endParaRPr>
          </a:p>
        </p:txBody>
      </p:sp>
      <p:sp>
        <p:nvSpPr>
          <p:cNvPr id="5" name="Tekstfelt 4">
            <a:extLst>
              <a:ext uri="{FF2B5EF4-FFF2-40B4-BE49-F238E27FC236}">
                <a16:creationId xmlns:a16="http://schemas.microsoft.com/office/drawing/2014/main" id="{FC3F8346-1A72-452A-9FAC-2FC3239B9A5B}"/>
              </a:ext>
            </a:extLst>
          </p:cNvPr>
          <p:cNvSpPr txBox="1"/>
          <p:nvPr/>
        </p:nvSpPr>
        <p:spPr>
          <a:xfrm>
            <a:off x="9042823" y="6586218"/>
            <a:ext cx="577402"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10</a:t>
            </a:r>
          </a:p>
        </p:txBody>
      </p:sp>
      <p:sp>
        <p:nvSpPr>
          <p:cNvPr id="73" name="Rektangel 72">
            <a:extLst>
              <a:ext uri="{FF2B5EF4-FFF2-40B4-BE49-F238E27FC236}">
                <a16:creationId xmlns:a16="http://schemas.microsoft.com/office/drawing/2014/main" id="{F8A1B898-60CC-4D42-AC0F-8446AC635548}"/>
              </a:ext>
            </a:extLst>
          </p:cNvPr>
          <p:cNvSpPr/>
          <p:nvPr/>
        </p:nvSpPr>
        <p:spPr>
          <a:xfrm>
            <a:off x="7191881" y="5288139"/>
            <a:ext cx="2180310" cy="241318"/>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00">
              <a:latin typeface="Tw Cen MT" panose="020B0602020104020603" pitchFamily="34" charset="0"/>
            </a:endParaRPr>
          </a:p>
        </p:txBody>
      </p:sp>
      <p:sp>
        <p:nvSpPr>
          <p:cNvPr id="15" name="Tekstfelt 14">
            <a:extLst>
              <a:ext uri="{FF2B5EF4-FFF2-40B4-BE49-F238E27FC236}">
                <a16:creationId xmlns:a16="http://schemas.microsoft.com/office/drawing/2014/main" id="{E7F9AB4C-5A43-49E2-B0D1-76B5AFE4A317}"/>
              </a:ext>
            </a:extLst>
          </p:cNvPr>
          <p:cNvSpPr txBox="1"/>
          <p:nvPr/>
        </p:nvSpPr>
        <p:spPr>
          <a:xfrm>
            <a:off x="5385047" y="1215173"/>
            <a:ext cx="3987143" cy="2231380"/>
          </a:xfrm>
          <a:prstGeom prst="rect">
            <a:avLst/>
          </a:prstGeom>
          <a:noFill/>
          <a:ln>
            <a:noFill/>
          </a:ln>
        </p:spPr>
        <p:txBody>
          <a:bodyPr wrap="square" rtlCol="0">
            <a:spAutoFit/>
          </a:bodyPr>
          <a:lstStyle/>
          <a:p>
            <a:pPr>
              <a:spcAft>
                <a:spcPts val="600"/>
              </a:spcAft>
            </a:pPr>
            <a:r>
              <a:rPr lang="da-DK" b="1" dirty="0">
                <a:latin typeface="Tw Cen MT" panose="020B0602020104020603" pitchFamily="34" charset="0"/>
                <a:ea typeface="Verdana" panose="020B0604030504040204" pitchFamily="34" charset="0"/>
              </a:rPr>
              <a:t>Vil I gøre jeres patienter opmærksom på LUP?</a:t>
            </a:r>
          </a:p>
          <a:p>
            <a:r>
              <a:rPr lang="da-DK" sz="1000" dirty="0">
                <a:latin typeface="Verdana" panose="020B0604030504040204" pitchFamily="34" charset="0"/>
                <a:ea typeface="Verdana" panose="020B0604030504040204" pitchFamily="34" charset="0"/>
              </a:rPr>
              <a:t>I kan få plakater om LUP Psykiatri til at hænge op i jeres afsnit eller på jeres hospital. Samtidig kan I få postkort til at ligge fremme, og en animationsfilm til jeres informationsskærme. Det kan motivere jeres patienter til at svare og hjælpe jer med at få flere data på patienter og pårørendes oplevelser. </a:t>
            </a:r>
          </a:p>
          <a:p>
            <a:endParaRPr lang="da-DK" sz="1000" dirty="0">
              <a:latin typeface="Verdana" panose="020B0604030504040204" pitchFamily="34" charset="0"/>
              <a:ea typeface="Verdana" panose="020B0604030504040204" pitchFamily="34" charset="0"/>
            </a:endParaRPr>
          </a:p>
          <a:p>
            <a:pPr>
              <a:spcAft>
                <a:spcPts val="600"/>
              </a:spcAft>
            </a:pPr>
            <a:r>
              <a:rPr lang="da-DK" sz="1400" b="1" dirty="0">
                <a:latin typeface="Tw Cen MT" panose="020B0602020104020603" pitchFamily="34" charset="0"/>
                <a:ea typeface="Verdana" panose="020B0604030504040204" pitchFamily="34" charset="0"/>
              </a:rPr>
              <a:t>Hvis du vil have LUP-plakater og postkort m.m.   tilsendt, så skriv til din regionale koordinator.</a:t>
            </a:r>
            <a:endParaRPr lang="da-DK" sz="1200" b="1" dirty="0">
              <a:latin typeface="Tw Cen MT" panose="020B0602020104020603" pitchFamily="34" charset="0"/>
              <a:ea typeface="Verdana" panose="020B0604030504040204" pitchFamily="34" charset="0"/>
            </a:endParaRPr>
          </a:p>
        </p:txBody>
      </p:sp>
      <p:pic>
        <p:nvPicPr>
          <p:cNvPr id="2" name="Billede 1"/>
          <p:cNvPicPr>
            <a:picLocks noChangeAspect="1"/>
          </p:cNvPicPr>
          <p:nvPr/>
        </p:nvPicPr>
        <p:blipFill>
          <a:blip r:embed="rId3"/>
          <a:stretch>
            <a:fillRect/>
          </a:stretch>
        </p:blipFill>
        <p:spPr>
          <a:xfrm>
            <a:off x="6312070" y="3446553"/>
            <a:ext cx="2232248" cy="3147730"/>
          </a:xfrm>
          <a:prstGeom prst="rect">
            <a:avLst/>
          </a:prstGeom>
        </p:spPr>
      </p:pic>
    </p:spTree>
    <p:extLst>
      <p:ext uri="{BB962C8B-B14F-4D97-AF65-F5344CB8AC3E}">
        <p14:creationId xmlns:p14="http://schemas.microsoft.com/office/powerpoint/2010/main" val="2969933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kstboks 47"/>
          <p:cNvSpPr txBox="1"/>
          <p:nvPr/>
        </p:nvSpPr>
        <p:spPr>
          <a:xfrm>
            <a:off x="272480" y="343812"/>
            <a:ext cx="6120680" cy="461665"/>
          </a:xfrm>
          <a:prstGeom prst="rect">
            <a:avLst/>
          </a:prstGeom>
          <a:noFill/>
        </p:spPr>
        <p:txBody>
          <a:bodyPr wrap="square" rtlCol="0">
            <a:spAutoFit/>
          </a:bodyPr>
          <a:lstStyle/>
          <a:p>
            <a:r>
              <a:rPr lang="da-DK" sz="2400" dirty="0">
                <a:latin typeface="Tw Cen MT" panose="020B0602020104020603" pitchFamily="34" charset="0"/>
              </a:rPr>
              <a:t>Vil du vide mere eller har du spørgsmål?</a:t>
            </a:r>
          </a:p>
        </p:txBody>
      </p:sp>
      <p:grpSp>
        <p:nvGrpSpPr>
          <p:cNvPr id="4" name="Gruppe 3">
            <a:extLst>
              <a:ext uri="{FF2B5EF4-FFF2-40B4-BE49-F238E27FC236}">
                <a16:creationId xmlns:a16="http://schemas.microsoft.com/office/drawing/2014/main" id="{BEAC517F-A817-4D7A-9D22-5AD8F7EEC255}"/>
              </a:ext>
            </a:extLst>
          </p:cNvPr>
          <p:cNvGrpSpPr/>
          <p:nvPr/>
        </p:nvGrpSpPr>
        <p:grpSpPr>
          <a:xfrm>
            <a:off x="0" y="1988840"/>
            <a:ext cx="9993560" cy="3456383"/>
            <a:chOff x="-381000" y="1340768"/>
            <a:chExt cx="9993560" cy="3381101"/>
          </a:xfrm>
        </p:grpSpPr>
        <p:sp>
          <p:nvSpPr>
            <p:cNvPr id="3" name="Rektangel 2">
              <a:extLst>
                <a:ext uri="{FF2B5EF4-FFF2-40B4-BE49-F238E27FC236}">
                  <a16:creationId xmlns:a16="http://schemas.microsoft.com/office/drawing/2014/main" id="{4F51A953-6EB2-41B3-A73A-18C57F94C782}"/>
                </a:ext>
              </a:extLst>
            </p:cNvPr>
            <p:cNvSpPr/>
            <p:nvPr/>
          </p:nvSpPr>
          <p:spPr>
            <a:xfrm>
              <a:off x="-381000" y="1340768"/>
              <a:ext cx="9993560" cy="3381101"/>
            </a:xfrm>
            <a:prstGeom prst="rect">
              <a:avLst/>
            </a:prstGeom>
            <a:solidFill>
              <a:srgbClr val="425B67">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ekstfelt 1">
              <a:extLst>
                <a:ext uri="{FF2B5EF4-FFF2-40B4-BE49-F238E27FC236}">
                  <a16:creationId xmlns:a16="http://schemas.microsoft.com/office/drawing/2014/main" id="{8B25DF3E-3821-4FF2-AEF2-DFF45CA205D7}"/>
                </a:ext>
              </a:extLst>
            </p:cNvPr>
            <p:cNvSpPr txBox="1"/>
            <p:nvPr/>
          </p:nvSpPr>
          <p:spPr>
            <a:xfrm>
              <a:off x="251520" y="1670608"/>
              <a:ext cx="8892480" cy="1746223"/>
            </a:xfrm>
            <a:prstGeom prst="rect">
              <a:avLst/>
            </a:prstGeom>
            <a:noFill/>
          </p:spPr>
          <p:txBody>
            <a:bodyPr wrap="square" rtlCol="0">
              <a:spAutoFit/>
            </a:bodyPr>
            <a:lstStyle/>
            <a:p>
              <a:endParaRPr lang="da-DK" sz="2000" dirty="0">
                <a:latin typeface="Verdana" panose="020B0604030504040204" pitchFamily="34" charset="0"/>
                <a:ea typeface="Verdana" panose="020B0604030504040204" pitchFamily="34" charset="0"/>
              </a:endParaRPr>
            </a:p>
            <a:p>
              <a:pPr marL="358775"/>
              <a:r>
                <a:rPr lang="da-DK" dirty="0">
                  <a:latin typeface="Tw Cen MT" panose="020B0602020104020603" pitchFamily="34" charset="0"/>
                  <a:ea typeface="Verdana" panose="020B0604030504040204" pitchFamily="34" charset="0"/>
                  <a:cs typeface="Verdana" panose="020B0604030504040204" pitchFamily="34" charset="0"/>
                </a:rPr>
                <a:t>Du kan også læse om de månedlige målinger i LUP Psykiatri og finde mere materiale på: </a:t>
              </a:r>
              <a:endParaRPr lang="da-DK" dirty="0">
                <a:latin typeface="Tw Cen MT" panose="020B0602020104020603" pitchFamily="34" charset="0"/>
                <a:ea typeface="Verdana" panose="020B0604030504040204" pitchFamily="34" charset="0"/>
              </a:endParaRPr>
            </a:p>
            <a:p>
              <a:pPr marL="358775"/>
              <a:endParaRPr lang="da-DK" b="1" dirty="0">
                <a:solidFill>
                  <a:srgbClr val="C00000"/>
                </a:solidFill>
                <a:latin typeface="Tw Cen MT" panose="020B0602020104020603" pitchFamily="34" charset="0"/>
                <a:ea typeface="Verdana" panose="020B0604030504040204" pitchFamily="34" charset="0"/>
              </a:endParaRPr>
            </a:p>
            <a:p>
              <a:pPr marL="358775"/>
              <a:r>
                <a:rPr lang="da-DK" b="1" dirty="0">
                  <a:solidFill>
                    <a:srgbClr val="C00000"/>
                  </a:solidFill>
                  <a:latin typeface="Tw Cen MT" panose="020B0602020104020603" pitchFamily="34" charset="0"/>
                  <a:ea typeface="Verdana" panose="020B0604030504040204" pitchFamily="34" charset="0"/>
                </a:rPr>
                <a:t>https://www.defactum.dk/kvalitetsudvikling/sporgeskemaundersogelser/lup-psykiatri</a:t>
              </a:r>
            </a:p>
            <a:p>
              <a:pPr marL="358775"/>
              <a:endParaRPr lang="da-DK" dirty="0">
                <a:latin typeface="Tw Cen MT" panose="020B0602020104020603" pitchFamily="34" charset="0"/>
                <a:ea typeface="Verdana" panose="020B0604030504040204" pitchFamily="34" charset="0"/>
              </a:endParaRPr>
            </a:p>
            <a:p>
              <a:pPr marL="358775">
                <a:spcAft>
                  <a:spcPts val="600"/>
                </a:spcAft>
              </a:pPr>
              <a:r>
                <a:rPr lang="da-DK" dirty="0">
                  <a:latin typeface="Tw Cen MT" panose="020B0602020104020603" pitchFamily="34" charset="0"/>
                  <a:ea typeface="Verdana" panose="020B0604030504040204" pitchFamily="34" charset="0"/>
                </a:rPr>
                <a:t>Hvis du har spørgsmål til LUP, så skriv til </a:t>
              </a:r>
              <a:r>
                <a:rPr lang="da-DK" b="1" dirty="0">
                  <a:latin typeface="Tw Cen MT" panose="020B0602020104020603" pitchFamily="34" charset="0"/>
                  <a:ea typeface="Verdana" panose="020B0604030504040204" pitchFamily="34" charset="0"/>
                </a:rPr>
                <a:t>Simone Witzel, simwit@rm.dk</a:t>
              </a:r>
              <a:endParaRPr lang="da-DK" b="1" dirty="0">
                <a:highlight>
                  <a:srgbClr val="FFFF00"/>
                </a:highlight>
                <a:latin typeface="Tw Cen MT" panose="020B0602020104020603" pitchFamily="34" charset="0"/>
                <a:ea typeface="Verdana" panose="020B0604030504040204" pitchFamily="34" charset="0"/>
              </a:endParaRPr>
            </a:p>
          </p:txBody>
        </p:sp>
      </p:grpSp>
      <p:sp>
        <p:nvSpPr>
          <p:cNvPr id="5" name="Tekstfelt 4">
            <a:extLst>
              <a:ext uri="{FF2B5EF4-FFF2-40B4-BE49-F238E27FC236}">
                <a16:creationId xmlns:a16="http://schemas.microsoft.com/office/drawing/2014/main" id="{15AB4063-4BDC-4D3F-A3A4-24874766253F}"/>
              </a:ext>
            </a:extLst>
          </p:cNvPr>
          <p:cNvSpPr txBox="1"/>
          <p:nvPr/>
        </p:nvSpPr>
        <p:spPr>
          <a:xfrm>
            <a:off x="8985448" y="6586218"/>
            <a:ext cx="577402"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11</a:t>
            </a:r>
          </a:p>
        </p:txBody>
      </p:sp>
    </p:spTree>
    <p:extLst>
      <p:ext uri="{BB962C8B-B14F-4D97-AF65-F5344CB8AC3E}">
        <p14:creationId xmlns:p14="http://schemas.microsoft.com/office/powerpoint/2010/main" val="189449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kstboks 47"/>
          <p:cNvSpPr txBox="1"/>
          <p:nvPr/>
        </p:nvSpPr>
        <p:spPr>
          <a:xfrm>
            <a:off x="969903" y="277778"/>
            <a:ext cx="4860104" cy="630942"/>
          </a:xfrm>
          <a:prstGeom prst="rect">
            <a:avLst/>
          </a:prstGeom>
          <a:noFill/>
        </p:spPr>
        <p:txBody>
          <a:bodyPr wrap="square" rtlCol="0">
            <a:spAutoFit/>
          </a:bodyPr>
          <a:lstStyle/>
          <a:p>
            <a:r>
              <a:rPr lang="da-DK" sz="3500" b="1" dirty="0">
                <a:latin typeface="Tw Cen MT" panose="020B0602020104020603" pitchFamily="34" charset="0"/>
              </a:rPr>
              <a:t>Indhold</a:t>
            </a:r>
            <a:endParaRPr lang="da-DK" sz="3500" b="1" dirty="0">
              <a:solidFill>
                <a:srgbClr val="FF0000"/>
              </a:solidFill>
              <a:latin typeface="Tw Cen MT" panose="020B0602020104020603" pitchFamily="34" charset="0"/>
            </a:endParaRPr>
          </a:p>
        </p:txBody>
      </p:sp>
      <p:sp>
        <p:nvSpPr>
          <p:cNvPr id="2" name="Tekstfelt 1">
            <a:extLst>
              <a:ext uri="{FF2B5EF4-FFF2-40B4-BE49-F238E27FC236}">
                <a16:creationId xmlns:a16="http://schemas.microsoft.com/office/drawing/2014/main" id="{1982BAC4-F61E-4D96-8C2A-AEDAC4CBD3B4}"/>
              </a:ext>
            </a:extLst>
          </p:cNvPr>
          <p:cNvSpPr txBox="1"/>
          <p:nvPr/>
        </p:nvSpPr>
        <p:spPr>
          <a:xfrm>
            <a:off x="694710" y="1340768"/>
            <a:ext cx="5914474" cy="4016484"/>
          </a:xfrm>
          <a:prstGeom prst="rect">
            <a:avLst/>
          </a:prstGeom>
          <a:noFill/>
        </p:spPr>
        <p:txBody>
          <a:bodyPr wrap="square" rtlCol="0">
            <a:spAutoFit/>
          </a:bodyPr>
          <a:lstStyle/>
          <a:p>
            <a:pPr marL="285750" indent="-285750">
              <a:lnSpc>
                <a:spcPts val="1800"/>
              </a:lnSpc>
              <a:buFont typeface="Tw Cen MT" panose="020B0602020104020603" pitchFamily="34" charset="0"/>
              <a:buChar char=" "/>
            </a:pPr>
            <a:r>
              <a:rPr lang="da-DK" sz="1600" dirty="0">
                <a:latin typeface="Tw Cen MT" panose="020B0602020104020603" pitchFamily="34" charset="0"/>
                <a:ea typeface="Verdana" panose="020B0604030504040204" pitchFamily="34" charset="0"/>
              </a:rPr>
              <a:t>Kort om fremtidens LUP ...………………………………………  </a:t>
            </a:r>
            <a:r>
              <a:rPr lang="da-DK" sz="2400" dirty="0">
                <a:latin typeface="+mj-lt"/>
                <a:ea typeface="Verdana" panose="020B0604030504040204" pitchFamily="34" charset="0"/>
              </a:rPr>
              <a:t>3</a:t>
            </a:r>
          </a:p>
          <a:p>
            <a:pPr>
              <a:lnSpc>
                <a:spcPts val="1800"/>
              </a:lnSpc>
            </a:pPr>
            <a:endParaRPr lang="da-DK" sz="1400" dirty="0">
              <a:latin typeface="Tw Cen MT" panose="020B0602020104020603" pitchFamily="34" charset="0"/>
              <a:ea typeface="Verdana" panose="020B0604030504040204" pitchFamily="34" charset="0"/>
            </a:endParaRPr>
          </a:p>
          <a:p>
            <a:pPr marL="285750" indent="-285750">
              <a:lnSpc>
                <a:spcPts val="1800"/>
              </a:lnSpc>
              <a:buFont typeface="Tw Cen MT" panose="020B0602020104020603" pitchFamily="34" charset="0"/>
              <a:buChar char=" "/>
            </a:pPr>
            <a:r>
              <a:rPr lang="da-DK" sz="1600" dirty="0">
                <a:latin typeface="Tw Cen MT" panose="020B0602020104020603" pitchFamily="34" charset="0"/>
                <a:ea typeface="Verdana" panose="020B0604030504040204" pitchFamily="34" charset="0"/>
              </a:rPr>
              <a:t>Nationale nøglespørgsmål …....……………………………......   </a:t>
            </a:r>
            <a:r>
              <a:rPr lang="da-DK" sz="2400" dirty="0">
                <a:latin typeface="+mj-lt"/>
                <a:ea typeface="Verdana" panose="020B0604030504040204" pitchFamily="34" charset="0"/>
              </a:rPr>
              <a:t>4</a:t>
            </a:r>
          </a:p>
          <a:p>
            <a:pPr marL="285750" indent="-285750">
              <a:lnSpc>
                <a:spcPts val="1800"/>
              </a:lnSpc>
              <a:buFont typeface="Tw Cen MT" panose="020B0602020104020603" pitchFamily="34" charset="0"/>
              <a:buChar char=" "/>
            </a:pPr>
            <a:endParaRPr lang="da-DK" dirty="0">
              <a:latin typeface="Tw Cen MT" panose="020B0602020104020603" pitchFamily="34" charset="0"/>
              <a:ea typeface="Verdana" panose="020B0604030504040204" pitchFamily="34" charset="0"/>
            </a:endParaRPr>
          </a:p>
          <a:p>
            <a:pPr marL="285750" indent="-285750">
              <a:lnSpc>
                <a:spcPts val="1800"/>
              </a:lnSpc>
              <a:buFont typeface="Tw Cen MT" panose="020B0602020104020603" pitchFamily="34" charset="0"/>
              <a:buChar char=" "/>
            </a:pPr>
            <a:r>
              <a:rPr lang="da-DK" sz="1600" dirty="0">
                <a:latin typeface="Tw Cen MT" panose="020B0602020104020603" pitchFamily="34" charset="0"/>
                <a:ea typeface="Verdana" panose="020B0604030504040204" pitchFamily="34" charset="0"/>
              </a:rPr>
              <a:t>Mulighed for lokale spørgsmål ....…………………………........   </a:t>
            </a:r>
            <a:r>
              <a:rPr lang="da-DK" sz="2400" dirty="0">
                <a:latin typeface="+mj-lt"/>
                <a:ea typeface="Verdana" panose="020B0604030504040204" pitchFamily="34" charset="0"/>
              </a:rPr>
              <a:t>6</a:t>
            </a:r>
          </a:p>
          <a:p>
            <a:pPr marL="285750" indent="-285750">
              <a:lnSpc>
                <a:spcPts val="1800"/>
              </a:lnSpc>
              <a:buFont typeface="Tw Cen MT" panose="020B0602020104020603" pitchFamily="34" charset="0"/>
              <a:buChar char=" "/>
            </a:pPr>
            <a:endParaRPr lang="da-DK" dirty="0">
              <a:latin typeface="Tw Cen MT" panose="020B0602020104020603" pitchFamily="34" charset="0"/>
              <a:ea typeface="Verdana" panose="020B0604030504040204" pitchFamily="34" charset="0"/>
            </a:endParaRPr>
          </a:p>
          <a:p>
            <a:pPr marL="285750" indent="-285750">
              <a:lnSpc>
                <a:spcPts val="1800"/>
              </a:lnSpc>
              <a:buFont typeface="Tw Cen MT" panose="020B0602020104020603" pitchFamily="34" charset="0"/>
              <a:buChar char=" "/>
            </a:pPr>
            <a:r>
              <a:rPr lang="da-DK" sz="1600" dirty="0">
                <a:latin typeface="Tw Cen MT" panose="020B0602020104020603" pitchFamily="34" charset="0"/>
                <a:ea typeface="Verdana" panose="020B0604030504040204" pitchFamily="34" charset="0"/>
              </a:rPr>
              <a:t>Løbende resultater i de månedlige målinger …….........….….....</a:t>
            </a:r>
            <a:r>
              <a:rPr lang="da-DK" sz="2400" dirty="0">
                <a:latin typeface="+mj-lt"/>
                <a:ea typeface="Verdana" panose="020B0604030504040204" pitchFamily="34" charset="0"/>
              </a:rPr>
              <a:t>  7</a:t>
            </a:r>
          </a:p>
          <a:p>
            <a:pPr marL="285750" indent="-285750">
              <a:lnSpc>
                <a:spcPts val="1800"/>
              </a:lnSpc>
              <a:buFont typeface="Tw Cen MT" panose="020B0602020104020603" pitchFamily="34" charset="0"/>
              <a:buChar char=" "/>
            </a:pPr>
            <a:endParaRPr lang="da-DK" sz="1600" dirty="0">
              <a:solidFill>
                <a:prstClr val="black"/>
              </a:solidFill>
              <a:latin typeface="Tw Cen MT" panose="020B0602020104020603" pitchFamily="34" charset="0"/>
              <a:ea typeface="Verdana" panose="020B0604030504040204" pitchFamily="34" charset="0"/>
            </a:endParaRPr>
          </a:p>
          <a:p>
            <a:pPr marL="285750" indent="-285750">
              <a:lnSpc>
                <a:spcPts val="1800"/>
              </a:lnSpc>
              <a:buFont typeface="Tw Cen MT" panose="020B0602020104020603" pitchFamily="34" charset="0"/>
              <a:buChar char=" "/>
            </a:pPr>
            <a:r>
              <a:rPr lang="da-DK" sz="1600" dirty="0">
                <a:solidFill>
                  <a:prstClr val="black"/>
                </a:solidFill>
                <a:latin typeface="Tw Cen MT" panose="020B0602020104020603" pitchFamily="34" charset="0"/>
                <a:ea typeface="Verdana" panose="020B0604030504040204" pitchFamily="34" charset="0"/>
              </a:rPr>
              <a:t>Årlig status i LUP Psykiatri ..…………………………………....  </a:t>
            </a:r>
            <a:r>
              <a:rPr lang="da-DK" sz="2400" dirty="0">
                <a:solidFill>
                  <a:prstClr val="black"/>
                </a:solidFill>
                <a:ea typeface="Verdana" panose="020B0604030504040204" pitchFamily="34" charset="0"/>
              </a:rPr>
              <a:t> 8</a:t>
            </a:r>
            <a:endParaRPr lang="da-DK" sz="2400" dirty="0">
              <a:latin typeface="+mj-lt"/>
              <a:ea typeface="Verdana" panose="020B0604030504040204" pitchFamily="34" charset="0"/>
            </a:endParaRPr>
          </a:p>
          <a:p>
            <a:pPr marL="285750" indent="-285750">
              <a:lnSpc>
                <a:spcPts val="1800"/>
              </a:lnSpc>
              <a:buFont typeface="Tw Cen MT" panose="020B0602020104020603" pitchFamily="34" charset="0"/>
              <a:buChar char=" "/>
            </a:pPr>
            <a:endParaRPr lang="da-DK" dirty="0">
              <a:latin typeface="Tw Cen MT" panose="020B0602020104020603" pitchFamily="34" charset="0"/>
              <a:ea typeface="Verdana" panose="020B0604030504040204" pitchFamily="34" charset="0"/>
            </a:endParaRPr>
          </a:p>
          <a:p>
            <a:pPr marL="285750" indent="-285750">
              <a:lnSpc>
                <a:spcPts val="1800"/>
              </a:lnSpc>
              <a:buFont typeface="Tw Cen MT" panose="020B0602020104020603" pitchFamily="34" charset="0"/>
              <a:buChar char=" "/>
            </a:pPr>
            <a:r>
              <a:rPr lang="da-DK" sz="1600" dirty="0">
                <a:latin typeface="Tw Cen MT" panose="020B0602020104020603" pitchFamily="34" charset="0"/>
                <a:ea typeface="Verdana" panose="020B0604030504040204" pitchFamily="34" charset="0"/>
              </a:rPr>
              <a:t>Nye opgaver i  de månedlige målinger...…….………………..    </a:t>
            </a:r>
            <a:r>
              <a:rPr lang="da-DK" sz="2400" dirty="0">
                <a:solidFill>
                  <a:prstClr val="black"/>
                </a:solidFill>
                <a:ea typeface="Verdana" panose="020B0604030504040204" pitchFamily="34" charset="0"/>
              </a:rPr>
              <a:t>9</a:t>
            </a:r>
            <a:endParaRPr lang="da-DK" sz="2400" dirty="0">
              <a:ea typeface="Verdana" panose="020B0604030504040204" pitchFamily="34" charset="0"/>
            </a:endParaRPr>
          </a:p>
          <a:p>
            <a:pPr marL="285750" indent="-285750">
              <a:lnSpc>
                <a:spcPts val="1800"/>
              </a:lnSpc>
              <a:buFont typeface="Tw Cen MT" panose="020B0602020104020603" pitchFamily="34" charset="0"/>
              <a:buChar char=" "/>
            </a:pPr>
            <a:endParaRPr lang="da-DK" dirty="0">
              <a:latin typeface="Tw Cen MT" panose="020B0602020104020603" pitchFamily="34" charset="0"/>
              <a:ea typeface="Verdana" panose="020B0604030504040204" pitchFamily="34" charset="0"/>
            </a:endParaRPr>
          </a:p>
          <a:p>
            <a:pPr marL="285750" indent="-285750">
              <a:lnSpc>
                <a:spcPts val="1800"/>
              </a:lnSpc>
              <a:buFont typeface="Tw Cen MT" panose="020B0602020104020603" pitchFamily="34" charset="0"/>
              <a:buChar char=" "/>
            </a:pPr>
            <a:r>
              <a:rPr lang="da-DK" sz="1600" dirty="0">
                <a:latin typeface="Tw Cen MT" panose="020B0602020104020603" pitchFamily="34" charset="0"/>
                <a:ea typeface="Verdana" panose="020B0604030504040204" pitchFamily="34" charset="0"/>
              </a:rPr>
              <a:t>Brug din regionale koordinator ………………………………. </a:t>
            </a:r>
            <a:r>
              <a:rPr lang="da-DK" sz="2400" dirty="0">
                <a:solidFill>
                  <a:prstClr val="black"/>
                </a:solidFill>
                <a:ea typeface="Verdana" panose="020B0604030504040204" pitchFamily="34" charset="0"/>
              </a:rPr>
              <a:t>10</a:t>
            </a:r>
            <a:endParaRPr lang="da-DK" sz="2400" dirty="0">
              <a:ea typeface="Verdana" panose="020B0604030504040204" pitchFamily="34" charset="0"/>
            </a:endParaRPr>
          </a:p>
          <a:p>
            <a:pPr>
              <a:lnSpc>
                <a:spcPts val="1800"/>
              </a:lnSpc>
            </a:pPr>
            <a:endParaRPr lang="da-DK" dirty="0">
              <a:latin typeface="Tw Cen MT" panose="020B0602020104020603" pitchFamily="34" charset="0"/>
              <a:ea typeface="Verdana" panose="020B0604030504040204" pitchFamily="34" charset="0"/>
            </a:endParaRPr>
          </a:p>
          <a:p>
            <a:pPr marL="285750" indent="-285750">
              <a:lnSpc>
                <a:spcPts val="1800"/>
              </a:lnSpc>
              <a:buFont typeface="Tw Cen MT" panose="020B0602020104020603" pitchFamily="34" charset="0"/>
              <a:buChar char=" "/>
            </a:pPr>
            <a:r>
              <a:rPr lang="da-DK" sz="1600" dirty="0">
                <a:latin typeface="Tw Cen MT" panose="020B0602020104020603" pitchFamily="34" charset="0"/>
                <a:ea typeface="Verdana" panose="020B0604030504040204" pitchFamily="34" charset="0"/>
              </a:rPr>
              <a:t>Motiver patienten til at svare ……………………… ……….   </a:t>
            </a:r>
            <a:r>
              <a:rPr lang="da-DK" sz="2400" dirty="0">
                <a:solidFill>
                  <a:prstClr val="black"/>
                </a:solidFill>
                <a:ea typeface="Verdana" panose="020B0604030504040204" pitchFamily="34" charset="0"/>
              </a:rPr>
              <a:t>11</a:t>
            </a:r>
            <a:endParaRPr lang="da-DK" sz="2400" dirty="0">
              <a:ea typeface="Verdana" panose="020B0604030504040204" pitchFamily="34" charset="0"/>
            </a:endParaRPr>
          </a:p>
          <a:p>
            <a:pPr>
              <a:lnSpc>
                <a:spcPts val="1800"/>
              </a:lnSpc>
            </a:pPr>
            <a:endParaRPr lang="da-DK" dirty="0">
              <a:latin typeface="Tw Cen MT" panose="020B0602020104020603" pitchFamily="34" charset="0"/>
              <a:ea typeface="Verdana" panose="020B0604030504040204" pitchFamily="34" charset="0"/>
            </a:endParaRPr>
          </a:p>
          <a:p>
            <a:pPr marL="285750" indent="-285750">
              <a:lnSpc>
                <a:spcPts val="1800"/>
              </a:lnSpc>
              <a:buFont typeface="Tw Cen MT" panose="020B0602020104020603" pitchFamily="34" charset="0"/>
              <a:buChar char=" "/>
            </a:pPr>
            <a:r>
              <a:rPr lang="da-DK" sz="1600" dirty="0">
                <a:latin typeface="Tw Cen MT" panose="020B0602020104020603" pitchFamily="34" charset="0"/>
                <a:ea typeface="Verdana" panose="020B0604030504040204" pitchFamily="34" charset="0"/>
              </a:rPr>
              <a:t>Vil du vide mere………………………………………….........  </a:t>
            </a:r>
            <a:r>
              <a:rPr lang="da-DK" sz="2400" dirty="0">
                <a:solidFill>
                  <a:prstClr val="black"/>
                </a:solidFill>
                <a:ea typeface="Verdana" panose="020B0604030504040204" pitchFamily="34" charset="0"/>
              </a:rPr>
              <a:t>12</a:t>
            </a:r>
            <a:endParaRPr lang="da-DK" sz="2400" dirty="0">
              <a:ea typeface="Verdana" panose="020B0604030504040204" pitchFamily="34" charset="0"/>
            </a:endParaRPr>
          </a:p>
        </p:txBody>
      </p:sp>
    </p:spTree>
    <p:extLst>
      <p:ext uri="{BB962C8B-B14F-4D97-AF65-F5344CB8AC3E}">
        <p14:creationId xmlns:p14="http://schemas.microsoft.com/office/powerpoint/2010/main" val="1132140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kstboks 47"/>
          <p:cNvSpPr txBox="1"/>
          <p:nvPr/>
        </p:nvSpPr>
        <p:spPr>
          <a:xfrm>
            <a:off x="74238" y="243827"/>
            <a:ext cx="8947093" cy="461665"/>
          </a:xfrm>
          <a:prstGeom prst="rect">
            <a:avLst/>
          </a:prstGeom>
          <a:noFill/>
        </p:spPr>
        <p:txBody>
          <a:bodyPr wrap="square" rtlCol="0">
            <a:spAutoFit/>
          </a:bodyPr>
          <a:lstStyle/>
          <a:p>
            <a:r>
              <a:rPr lang="da-DK" sz="2400" dirty="0">
                <a:latin typeface="Tw Cen MT" panose="020B0602020104020603" pitchFamily="34" charset="0"/>
              </a:rPr>
              <a:t>Kort om LUP med månedlige digitale målinger i LUP Psykiatri</a:t>
            </a:r>
          </a:p>
        </p:txBody>
      </p:sp>
      <p:sp>
        <p:nvSpPr>
          <p:cNvPr id="3" name="Tekstfelt 2">
            <a:extLst>
              <a:ext uri="{FF2B5EF4-FFF2-40B4-BE49-F238E27FC236}">
                <a16:creationId xmlns:a16="http://schemas.microsoft.com/office/drawing/2014/main" id="{0823CAC6-EB8D-4B11-97D3-FDA2D1DD7CA9}"/>
              </a:ext>
            </a:extLst>
          </p:cNvPr>
          <p:cNvSpPr txBox="1"/>
          <p:nvPr/>
        </p:nvSpPr>
        <p:spPr>
          <a:xfrm>
            <a:off x="9042823" y="6586218"/>
            <a:ext cx="511679"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1</a:t>
            </a:r>
          </a:p>
        </p:txBody>
      </p:sp>
      <p:sp>
        <p:nvSpPr>
          <p:cNvPr id="2" name="Tekstfelt 1">
            <a:extLst>
              <a:ext uri="{FF2B5EF4-FFF2-40B4-BE49-F238E27FC236}">
                <a16:creationId xmlns:a16="http://schemas.microsoft.com/office/drawing/2014/main" id="{9B981242-0E7E-409D-B4C7-F25FD70875C0}"/>
              </a:ext>
            </a:extLst>
          </p:cNvPr>
          <p:cNvSpPr txBox="1"/>
          <p:nvPr/>
        </p:nvSpPr>
        <p:spPr>
          <a:xfrm>
            <a:off x="452158" y="949346"/>
            <a:ext cx="4441886" cy="1477328"/>
          </a:xfrm>
          <a:prstGeom prst="rect">
            <a:avLst/>
          </a:prstGeom>
          <a:noFill/>
        </p:spPr>
        <p:txBody>
          <a:bodyPr wrap="square" numCol="1" spcCol="108000" rtlCol="0">
            <a:spAutoFit/>
          </a:bodyPr>
          <a:lstStyle/>
          <a:p>
            <a:endParaRPr lang="da-DK" sz="1000" dirty="0">
              <a:latin typeface="Verdana" panose="020B0604030504040204" pitchFamily="34" charset="0"/>
              <a:ea typeface="Verdana" panose="020B0604030504040204" pitchFamily="34" charset="0"/>
            </a:endParaRPr>
          </a:p>
          <a:p>
            <a:r>
              <a:rPr lang="da-DK" sz="1000" dirty="0">
                <a:latin typeface="Verdana" panose="020B0604030504040204" pitchFamily="34" charset="0"/>
                <a:ea typeface="Verdana" panose="020B0604030504040204" pitchFamily="34" charset="0"/>
              </a:rPr>
              <a:t>LUP er under udvikling. Regioner, hospitaler og afdelinger får resultater for voksne patienters oplevelser hver måned </a:t>
            </a:r>
            <a:r>
              <a:rPr lang="da-DK" sz="1000" dirty="0">
                <a:latin typeface="Verdana" panose="020B0604030504040204" pitchFamily="34" charset="0"/>
                <a:ea typeface="Verdana" panose="020B0604030504040204" pitchFamily="34" charset="0"/>
                <a:cs typeface="Verdana" panose="020B0604030504040204" pitchFamily="34" charset="0"/>
              </a:rPr>
              <a:t>(undtaget den specialiserede retspsykiatri)</a:t>
            </a:r>
            <a:r>
              <a:rPr lang="da-DK" sz="1000" dirty="0">
                <a:latin typeface="Verdana" panose="020B0604030504040204" pitchFamily="34" charset="0"/>
                <a:ea typeface="Verdana" panose="020B0604030504040204" pitchFamily="34" charset="0"/>
              </a:rPr>
              <a:t>. Det kan du læse mere om på de næste sider.</a:t>
            </a:r>
          </a:p>
          <a:p>
            <a:endParaRPr lang="da-DK" sz="1000" dirty="0">
              <a:latin typeface="Verdana" panose="020B0604030504040204" pitchFamily="34" charset="0"/>
              <a:ea typeface="Verdana" panose="020B0604030504040204" pitchFamily="34" charset="0"/>
            </a:endParaRPr>
          </a:p>
          <a:p>
            <a:endParaRPr lang="da-DK" sz="1000" dirty="0">
              <a:latin typeface="Verdana" panose="020B0604030504040204" pitchFamily="34" charset="0"/>
              <a:ea typeface="Verdana" panose="020B0604030504040204" pitchFamily="34" charset="0"/>
            </a:endParaRPr>
          </a:p>
          <a:p>
            <a:endParaRPr lang="da-DK" sz="1000" dirty="0">
              <a:latin typeface="Verdana" panose="020B0604030504040204" pitchFamily="34" charset="0"/>
              <a:ea typeface="Verdana" panose="020B0604030504040204" pitchFamily="34" charset="0"/>
            </a:endParaRPr>
          </a:p>
          <a:p>
            <a:endParaRPr lang="da-DK" sz="1000" dirty="0">
              <a:latin typeface="Verdana" panose="020B0604030504040204" pitchFamily="34" charset="0"/>
              <a:ea typeface="Verdana" panose="020B0604030504040204" pitchFamily="34" charset="0"/>
            </a:endParaRPr>
          </a:p>
        </p:txBody>
      </p:sp>
      <p:grpSp>
        <p:nvGrpSpPr>
          <p:cNvPr id="5" name="Gruppe 4">
            <a:extLst>
              <a:ext uri="{FF2B5EF4-FFF2-40B4-BE49-F238E27FC236}">
                <a16:creationId xmlns:a16="http://schemas.microsoft.com/office/drawing/2014/main" id="{E35B8070-CECD-4CD3-87BE-8BB5FAA4687D}"/>
              </a:ext>
            </a:extLst>
          </p:cNvPr>
          <p:cNvGrpSpPr/>
          <p:nvPr/>
        </p:nvGrpSpPr>
        <p:grpSpPr>
          <a:xfrm>
            <a:off x="0" y="2244418"/>
            <a:ext cx="9993560" cy="4341798"/>
            <a:chOff x="0" y="2244418"/>
            <a:chExt cx="9993560" cy="4341798"/>
          </a:xfrm>
        </p:grpSpPr>
        <p:grpSp>
          <p:nvGrpSpPr>
            <p:cNvPr id="11" name="Gruppe 10">
              <a:extLst>
                <a:ext uri="{FF2B5EF4-FFF2-40B4-BE49-F238E27FC236}">
                  <a16:creationId xmlns:a16="http://schemas.microsoft.com/office/drawing/2014/main" id="{32AA89FA-4D7D-411D-B6AF-D408019734FE}"/>
                </a:ext>
              </a:extLst>
            </p:cNvPr>
            <p:cNvGrpSpPr/>
            <p:nvPr/>
          </p:nvGrpSpPr>
          <p:grpSpPr>
            <a:xfrm>
              <a:off x="0" y="2244418"/>
              <a:ext cx="9993560" cy="4341798"/>
              <a:chOff x="-182831" y="2259529"/>
              <a:chExt cx="9699392" cy="4245392"/>
            </a:xfrm>
          </p:grpSpPr>
          <p:sp>
            <p:nvSpPr>
              <p:cNvPr id="4" name="Rektangel 3">
                <a:extLst>
                  <a:ext uri="{FF2B5EF4-FFF2-40B4-BE49-F238E27FC236}">
                    <a16:creationId xmlns:a16="http://schemas.microsoft.com/office/drawing/2014/main" id="{871AB599-AA78-4D7E-9270-2F6CD5F5B0D2}"/>
                  </a:ext>
                </a:extLst>
              </p:cNvPr>
              <p:cNvSpPr/>
              <p:nvPr/>
            </p:nvSpPr>
            <p:spPr>
              <a:xfrm>
                <a:off x="-182831" y="2259529"/>
                <a:ext cx="9699392" cy="4245392"/>
              </a:xfrm>
              <a:prstGeom prst="rect">
                <a:avLst/>
              </a:prstGeom>
              <a:solidFill>
                <a:srgbClr val="425B67">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Rektangel 5">
                <a:extLst>
                  <a:ext uri="{FF2B5EF4-FFF2-40B4-BE49-F238E27FC236}">
                    <a16:creationId xmlns:a16="http://schemas.microsoft.com/office/drawing/2014/main" id="{6C89804A-E493-487A-9CF9-664A1E0F864D}"/>
                  </a:ext>
                </a:extLst>
              </p:cNvPr>
              <p:cNvSpPr/>
              <p:nvPr/>
            </p:nvSpPr>
            <p:spPr>
              <a:xfrm>
                <a:off x="201810" y="2463203"/>
                <a:ext cx="3879138" cy="1151105"/>
              </a:xfrm>
              <a:prstGeom prst="rect">
                <a:avLst/>
              </a:prstGeom>
              <a:noFill/>
            </p:spPr>
            <p:txBody>
              <a:bodyPr wrap="square" numCol="1">
                <a:spAutoFit/>
              </a:bodyPr>
              <a:lstStyle/>
              <a:p>
                <a:pPr>
                  <a:spcAft>
                    <a:spcPts val="300"/>
                  </a:spcAft>
                </a:pPr>
                <a:r>
                  <a:rPr lang="da-DK" dirty="0">
                    <a:solidFill>
                      <a:prstClr val="black"/>
                    </a:solidFill>
                    <a:latin typeface="Tw Cen MT" panose="020B0602020104020603" pitchFamily="34" charset="0"/>
                    <a:ea typeface="Verdana" panose="020B0604030504040204" pitchFamily="34" charset="0"/>
                  </a:rPr>
                  <a:t>LUP-data hver måned</a:t>
                </a:r>
              </a:p>
              <a:p>
                <a:pPr lvl="0"/>
                <a:r>
                  <a:rPr lang="da-DK" sz="1000" dirty="0">
                    <a:solidFill>
                      <a:prstClr val="black"/>
                    </a:solidFill>
                    <a:latin typeface="Verdana" panose="020B0604030504040204" pitchFamily="34" charset="0"/>
                    <a:ea typeface="Verdana" panose="020B0604030504040204" pitchFamily="34" charset="0"/>
                  </a:rPr>
                  <a:t>I LUP får regioner, hospitaler og afdelinger resultater på voksne patienters oplevelser hver måned i stedet for én gang årligt. Det giver løbende, tidstro data på den patientoplevede kvalitet til forbedringsarbejdet.</a:t>
                </a:r>
              </a:p>
              <a:p>
                <a:pPr lvl="0"/>
                <a:endParaRPr lang="da-DK" sz="1000" dirty="0">
                  <a:solidFill>
                    <a:prstClr val="black"/>
                  </a:solidFill>
                  <a:latin typeface="Verdana" panose="020B0604030504040204" pitchFamily="34" charset="0"/>
                  <a:ea typeface="Verdana" panose="020B0604030504040204" pitchFamily="34" charset="0"/>
                </a:endParaRPr>
              </a:p>
            </p:txBody>
          </p:sp>
          <p:sp>
            <p:nvSpPr>
              <p:cNvPr id="9" name="Rektangel 8">
                <a:extLst>
                  <a:ext uri="{FF2B5EF4-FFF2-40B4-BE49-F238E27FC236}">
                    <a16:creationId xmlns:a16="http://schemas.microsoft.com/office/drawing/2014/main" id="{C3D2E08F-BEFD-42AA-B961-6F51C2F29BA1}"/>
                  </a:ext>
                </a:extLst>
              </p:cNvPr>
              <p:cNvSpPr/>
              <p:nvPr/>
            </p:nvSpPr>
            <p:spPr>
              <a:xfrm>
                <a:off x="4632825" y="2437738"/>
                <a:ext cx="4200148" cy="2136693"/>
              </a:xfrm>
              <a:prstGeom prst="rect">
                <a:avLst/>
              </a:prstGeom>
              <a:noFill/>
            </p:spPr>
            <p:txBody>
              <a:bodyPr wrap="square" numCol="1">
                <a:spAutoFit/>
              </a:bodyPr>
              <a:lstStyle/>
              <a:p>
                <a:pPr>
                  <a:spcAft>
                    <a:spcPts val="600"/>
                  </a:spcAft>
                </a:pPr>
                <a:r>
                  <a:rPr lang="da-DK" dirty="0">
                    <a:latin typeface="Tw Cen MT" panose="020B0602020104020603" pitchFamily="34" charset="0"/>
                    <a:ea typeface="Verdana" panose="020B0604030504040204" pitchFamily="34" charset="0"/>
                  </a:rPr>
                  <a:t>Minimum ni måneder mellem spørgeskemaer</a:t>
                </a:r>
              </a:p>
              <a:p>
                <a:r>
                  <a:rPr lang="da-DK" sz="1000" dirty="0">
                    <a:latin typeface="Verdana" panose="020B0604030504040204" pitchFamily="34" charset="0"/>
                    <a:ea typeface="Verdana" panose="020B0604030504040204" pitchFamily="34" charset="0"/>
                  </a:rPr>
                  <a:t>For at patienter med mange kontakter til hospitalet ikke skal spørges for ofte friholdes patient fra at få tilsendt et spørgeskema de næste ni måneder, hvorefter patienten kan blive spurgt igen.</a:t>
                </a:r>
              </a:p>
              <a:p>
                <a:pPr>
                  <a:spcAft>
                    <a:spcPts val="300"/>
                  </a:spcAft>
                </a:pPr>
                <a:endParaRPr lang="da-DK"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a:spcAft>
                    <a:spcPts val="300"/>
                  </a:spcAft>
                </a:pPr>
                <a:r>
                  <a:rPr lang="da-DK" dirty="0">
                    <a:solidFill>
                      <a:prstClr val="black"/>
                    </a:solidFill>
                    <a:latin typeface="Tw Cen MT" panose="020B0602020104020603" pitchFamily="34" charset="0"/>
                    <a:ea typeface="Verdana" panose="020B0604030504040204" pitchFamily="34" charset="0"/>
                  </a:rPr>
                  <a:t>Fortsat årlig status på patientoplevelser</a:t>
                </a:r>
              </a:p>
              <a:p>
                <a:pPr lvl="0"/>
                <a:r>
                  <a:rPr lang="da-DK" sz="1000" dirty="0">
                    <a:solidFill>
                      <a:prstClr val="black"/>
                    </a:solidFill>
                    <a:latin typeface="Verdana" panose="020B0604030504040204" pitchFamily="34" charset="0"/>
                    <a:ea typeface="Verdana" panose="020B0604030504040204" pitchFamily="34" charset="0"/>
                  </a:rPr>
                  <a:t>Også fremover vil LUP én gang årligt identificere forskelle og udvikling i patientoplevelser over tid – nationalt og på tværs af regioner.</a:t>
                </a:r>
              </a:p>
              <a:p>
                <a:pPr lvl="0"/>
                <a:endParaRPr lang="da-DK" sz="1000" b="1" dirty="0">
                  <a:solidFill>
                    <a:prstClr val="black"/>
                  </a:solidFill>
                  <a:latin typeface="Verdana" panose="020B0604030504040204" pitchFamily="34" charset="0"/>
                  <a:ea typeface="Verdana" panose="020B0604030504040204" pitchFamily="34" charset="0"/>
                </a:endParaRPr>
              </a:p>
            </p:txBody>
          </p:sp>
        </p:grpSp>
        <p:sp>
          <p:nvSpPr>
            <p:cNvPr id="12" name="Rektangel 11">
              <a:extLst>
                <a:ext uri="{FF2B5EF4-FFF2-40B4-BE49-F238E27FC236}">
                  <a16:creationId xmlns:a16="http://schemas.microsoft.com/office/drawing/2014/main" id="{E1FCB09D-5647-472C-8B28-AA768E1AAA6A}"/>
                </a:ext>
              </a:extLst>
            </p:cNvPr>
            <p:cNvSpPr/>
            <p:nvPr/>
          </p:nvSpPr>
          <p:spPr>
            <a:xfrm>
              <a:off x="340456" y="3592408"/>
              <a:ext cx="4108488" cy="2846933"/>
            </a:xfrm>
            <a:prstGeom prst="rect">
              <a:avLst/>
            </a:prstGeom>
            <a:noFill/>
          </p:spPr>
          <p:txBody>
            <a:bodyPr wrap="square" numCol="1">
              <a:spAutoFit/>
            </a:bodyPr>
            <a:lstStyle/>
            <a:p>
              <a:pPr>
                <a:spcAft>
                  <a:spcPts val="600"/>
                </a:spcAft>
              </a:pPr>
              <a:r>
                <a:rPr lang="da-DK" dirty="0">
                  <a:latin typeface="Tw Cen MT" panose="020B0602020104020603" pitchFamily="34" charset="0"/>
                  <a:ea typeface="Verdana" panose="020B0604030504040204" pitchFamily="34" charset="0"/>
                </a:rPr>
                <a:t>Kortere spørgeskemaer til patienterne</a:t>
              </a:r>
            </a:p>
            <a:p>
              <a:r>
                <a:rPr lang="da-DK" sz="1000" dirty="0">
                  <a:latin typeface="Verdana" panose="020B0604030504040204" pitchFamily="34" charset="0"/>
                  <a:ea typeface="Verdana" panose="020B0604030504040204" pitchFamily="34" charset="0"/>
                </a:rPr>
                <a:t>De månedlige målinger i LUP Psykiatri har færre nationale spørgsmål, så patienterne får samlet set kortere spørgeskemaer - selv om der kommer lokale spørgsmål til.</a:t>
              </a:r>
            </a:p>
            <a:p>
              <a:pPr>
                <a:spcAft>
                  <a:spcPts val="300"/>
                </a:spcAft>
              </a:pPr>
              <a:endParaRPr lang="da-DK"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a:spcAft>
                  <a:spcPts val="300"/>
                </a:spcAft>
              </a:pPr>
              <a:r>
                <a:rPr lang="da-DK" dirty="0">
                  <a:solidFill>
                    <a:prstClr val="black"/>
                  </a:solidFill>
                  <a:latin typeface="Tw Cen MT" panose="020B0602020104020603" pitchFamily="34" charset="0"/>
                  <a:ea typeface="Verdana" panose="020B0604030504040204" pitchFamily="34" charset="0"/>
                </a:rPr>
                <a:t>Mulighed for lokale spørgsmål</a:t>
              </a:r>
            </a:p>
            <a:p>
              <a:pPr lvl="0"/>
              <a:r>
                <a:rPr lang="da-DK" sz="1000" dirty="0">
                  <a:solidFill>
                    <a:prstClr val="black"/>
                  </a:solidFill>
                  <a:latin typeface="Verdana" panose="020B0604030504040204" pitchFamily="34" charset="0"/>
                  <a:ea typeface="Verdana" panose="020B0604030504040204" pitchFamily="34" charset="0"/>
                </a:rPr>
                <a:t>Regioner, hospitaler og afdelinger kan vælge lokale spørgsmål, der måler på lige netop den del af patienternes oplevelser, de lokalt arbejder med at forbedre.</a:t>
              </a:r>
            </a:p>
            <a:p>
              <a:pPr lvl="0"/>
              <a:endParaRPr lang="da-DK" sz="1000" b="1" dirty="0">
                <a:solidFill>
                  <a:prstClr val="black"/>
                </a:solidFill>
                <a:latin typeface="Verdana" panose="020B0604030504040204" pitchFamily="34" charset="0"/>
                <a:ea typeface="Verdana" panose="020B0604030504040204" pitchFamily="34" charset="0"/>
              </a:endParaRPr>
            </a:p>
            <a:p>
              <a:pPr>
                <a:spcAft>
                  <a:spcPts val="600"/>
                </a:spcAft>
              </a:pPr>
              <a:r>
                <a:rPr lang="da-DK" dirty="0">
                  <a:latin typeface="Tw Cen MT" panose="020B0602020104020603" pitchFamily="34" charset="0"/>
                  <a:ea typeface="Verdana" panose="020B0604030504040204" pitchFamily="34" charset="0"/>
                </a:rPr>
                <a:t>Spørgeskemaer via digital post</a:t>
              </a:r>
            </a:p>
            <a:p>
              <a:r>
                <a:rPr lang="da-DK" sz="1000" dirty="0">
                  <a:latin typeface="Verdana" panose="020B0604030504040204" pitchFamily="34" charset="0"/>
                  <a:ea typeface="Verdana" panose="020B0604030504040204" pitchFamily="34" charset="0"/>
                  <a:cs typeface="Verdana" panose="020B0604030504040204" pitchFamily="34" charset="0"/>
                </a:rPr>
                <a:t>Spørgeskemaerne bliver sendt til patienterne via Digital Post. </a:t>
              </a:r>
            </a:p>
            <a:p>
              <a:pPr lvl="0"/>
              <a:endParaRPr lang="da-DK" sz="1000" b="1" dirty="0">
                <a:solidFill>
                  <a:prstClr val="black"/>
                </a:solidFill>
                <a:latin typeface="Verdana" panose="020B0604030504040204" pitchFamily="34" charset="0"/>
                <a:ea typeface="Verdana" panose="020B0604030504040204" pitchFamily="34" charset="0"/>
              </a:endParaRPr>
            </a:p>
          </p:txBody>
        </p:sp>
        <p:sp>
          <p:nvSpPr>
            <p:cNvPr id="13" name="Rektangel 12">
              <a:extLst>
                <a:ext uri="{FF2B5EF4-FFF2-40B4-BE49-F238E27FC236}">
                  <a16:creationId xmlns:a16="http://schemas.microsoft.com/office/drawing/2014/main" id="{956CC6F9-30F0-412B-8E92-F6B8120007D3}"/>
                </a:ext>
              </a:extLst>
            </p:cNvPr>
            <p:cNvSpPr/>
            <p:nvPr/>
          </p:nvSpPr>
          <p:spPr>
            <a:xfrm>
              <a:off x="4917022" y="4611888"/>
              <a:ext cx="4302550" cy="1177245"/>
            </a:xfrm>
            <a:prstGeom prst="rect">
              <a:avLst/>
            </a:prstGeom>
            <a:noFill/>
          </p:spPr>
          <p:txBody>
            <a:bodyPr wrap="square" numCol="1">
              <a:spAutoFit/>
            </a:bodyPr>
            <a:lstStyle/>
            <a:p>
              <a:pPr>
                <a:spcAft>
                  <a:spcPts val="300"/>
                </a:spcAft>
              </a:pPr>
              <a:r>
                <a:rPr lang="da-DK" dirty="0">
                  <a:solidFill>
                    <a:prstClr val="black"/>
                  </a:solidFill>
                  <a:latin typeface="Tw Cen MT" panose="020B0602020104020603" pitchFamily="34" charset="0"/>
                  <a:ea typeface="Verdana" panose="020B0604030504040204" pitchFamily="34" charset="0"/>
                </a:rPr>
                <a:t>Overgang til månedlige målinger</a:t>
              </a:r>
            </a:p>
            <a:p>
              <a:r>
                <a:rPr lang="da-DK" sz="1000" dirty="0">
                  <a:solidFill>
                    <a:prstClr val="black"/>
                  </a:solidFill>
                  <a:latin typeface="Verdana" panose="020B0604030504040204" pitchFamily="34" charset="0"/>
                  <a:ea typeface="Verdana" panose="020B0604030504040204" pitchFamily="34" charset="0"/>
                </a:rPr>
                <a:t>De månedlige målinger er implementeret for alle afdelinger, som normalt deltager i LUP Psykiatri fra 1. oktober 2022 (dvs. patienter i oktober). Undersøgelserne i børne- og ungdomspsykiatrien samt specialiseret retspsykiatri benytter fortsat konceptet med personlig udlevering af spørgeskemaer. </a:t>
              </a:r>
            </a:p>
          </p:txBody>
        </p:sp>
      </p:grpSp>
    </p:spTree>
    <p:extLst>
      <p:ext uri="{BB962C8B-B14F-4D97-AF65-F5344CB8AC3E}">
        <p14:creationId xmlns:p14="http://schemas.microsoft.com/office/powerpoint/2010/main" val="2203503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ktangel 12">
            <a:extLst>
              <a:ext uri="{FF2B5EF4-FFF2-40B4-BE49-F238E27FC236}">
                <a16:creationId xmlns:a16="http://schemas.microsoft.com/office/drawing/2014/main" id="{83EA8FB0-F9F7-4C1B-A780-3B4FC150A82B}"/>
              </a:ext>
            </a:extLst>
          </p:cNvPr>
          <p:cNvSpPr/>
          <p:nvPr/>
        </p:nvSpPr>
        <p:spPr>
          <a:xfrm>
            <a:off x="0" y="947960"/>
            <a:ext cx="4953003" cy="5677498"/>
          </a:xfrm>
          <a:prstGeom prst="rect">
            <a:avLst/>
          </a:prstGeom>
          <a:solidFill>
            <a:srgbClr val="425B67">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48" name="Tekstboks 47"/>
          <p:cNvSpPr txBox="1"/>
          <p:nvPr/>
        </p:nvSpPr>
        <p:spPr>
          <a:xfrm>
            <a:off x="272480" y="343812"/>
            <a:ext cx="4860104" cy="461665"/>
          </a:xfrm>
          <a:prstGeom prst="rect">
            <a:avLst/>
          </a:prstGeom>
          <a:noFill/>
        </p:spPr>
        <p:txBody>
          <a:bodyPr wrap="square" rtlCol="0">
            <a:spAutoFit/>
          </a:bodyPr>
          <a:lstStyle/>
          <a:p>
            <a:r>
              <a:rPr lang="da-DK" sz="2400" dirty="0">
                <a:latin typeface="Tw Cen MT" panose="020B0602020104020603" pitchFamily="34" charset="0"/>
              </a:rPr>
              <a:t>Nationale nøglespørgsmål</a:t>
            </a:r>
          </a:p>
        </p:txBody>
      </p:sp>
      <p:sp>
        <p:nvSpPr>
          <p:cNvPr id="2" name="Tekstfelt 1">
            <a:extLst>
              <a:ext uri="{FF2B5EF4-FFF2-40B4-BE49-F238E27FC236}">
                <a16:creationId xmlns:a16="http://schemas.microsoft.com/office/drawing/2014/main" id="{643B0FF6-4B6A-47AD-9785-D8CC295A08A1}"/>
              </a:ext>
            </a:extLst>
          </p:cNvPr>
          <p:cNvSpPr txBox="1"/>
          <p:nvPr/>
        </p:nvSpPr>
        <p:spPr>
          <a:xfrm>
            <a:off x="272480" y="1212359"/>
            <a:ext cx="3912747" cy="1785104"/>
          </a:xfrm>
          <a:prstGeom prst="rect">
            <a:avLst/>
          </a:prstGeom>
          <a:noFill/>
        </p:spPr>
        <p:txBody>
          <a:bodyPr wrap="square" numCol="1" rtlCol="0">
            <a:spAutoFit/>
          </a:bodyPr>
          <a:lstStyle/>
          <a:p>
            <a:pPr lvl="0"/>
            <a:r>
              <a:rPr lang="da-DK" sz="1000" dirty="0">
                <a:solidFill>
                  <a:prstClr val="black"/>
                </a:solidFill>
                <a:latin typeface="Verdana" panose="020B0604030504040204" pitchFamily="34" charset="0"/>
                <a:ea typeface="Verdana" panose="020B0604030504040204" pitchFamily="34" charset="0"/>
              </a:rPr>
              <a:t>De månedlige målinger indeholder </a:t>
            </a:r>
            <a:r>
              <a:rPr lang="da-DK" sz="1000" dirty="0">
                <a:latin typeface="Verdana" panose="020B0604030504040204" pitchFamily="34" charset="0"/>
                <a:ea typeface="Verdana" panose="020B0604030504040204" pitchFamily="34" charset="0"/>
              </a:rPr>
              <a:t>færre nationale spørgsmål. </a:t>
            </a:r>
          </a:p>
          <a:p>
            <a:pPr lvl="0"/>
            <a:endParaRPr lang="da-DK" sz="1000" dirty="0">
              <a:solidFill>
                <a:prstClr val="black"/>
              </a:solidFill>
              <a:latin typeface="Verdana" panose="020B0604030504040204" pitchFamily="34" charset="0"/>
              <a:ea typeface="Verdana" panose="020B0604030504040204" pitchFamily="34" charset="0"/>
            </a:endParaRPr>
          </a:p>
          <a:p>
            <a:pPr lvl="0"/>
            <a:r>
              <a:rPr lang="da-DK" sz="1000" dirty="0">
                <a:solidFill>
                  <a:prstClr val="black"/>
                </a:solidFill>
                <a:latin typeface="Verdana" panose="020B0604030504040204" pitchFamily="34" charset="0"/>
                <a:ea typeface="Verdana" panose="020B0604030504040204" pitchFamily="34" charset="0"/>
              </a:rPr>
              <a:t>Fremover er ti nationale nøglespørgsmål fælles for alle afdelinger i hele landet. Et af spørgsmålene er et kommentarfelt. </a:t>
            </a:r>
          </a:p>
          <a:p>
            <a:pPr lvl="0"/>
            <a:endParaRPr lang="da-DK" sz="1000" dirty="0">
              <a:solidFill>
                <a:prstClr val="black"/>
              </a:solidFill>
              <a:latin typeface="Verdana" panose="020B0604030504040204" pitchFamily="34" charset="0"/>
              <a:ea typeface="Verdana" panose="020B0604030504040204" pitchFamily="34" charset="0"/>
            </a:endParaRPr>
          </a:p>
          <a:p>
            <a:r>
              <a:rPr lang="da-DK" sz="1000" dirty="0">
                <a:solidFill>
                  <a:prstClr val="black"/>
                </a:solidFill>
                <a:latin typeface="Verdana" panose="020B0604030504040204" pitchFamily="34" charset="0"/>
                <a:ea typeface="Verdana" panose="020B0604030504040204" pitchFamily="34" charset="0"/>
              </a:rPr>
              <a:t>Syv af disse spørgsmål er desuden ens på tværs af LUP Psykiatri og LUP Somatik.</a:t>
            </a:r>
          </a:p>
          <a:p>
            <a:pPr lvl="0"/>
            <a:endParaRPr lang="da-DK" sz="1000" b="1" dirty="0">
              <a:solidFill>
                <a:prstClr val="black"/>
              </a:solidFill>
              <a:latin typeface="Verdana" panose="020B0604030504040204" pitchFamily="34" charset="0"/>
              <a:ea typeface="Verdana" panose="020B0604030504040204" pitchFamily="34" charset="0"/>
            </a:endParaRPr>
          </a:p>
          <a:p>
            <a:pPr lvl="0"/>
            <a:r>
              <a:rPr lang="da-DK" sz="1000" dirty="0">
                <a:solidFill>
                  <a:prstClr val="black"/>
                </a:solidFill>
                <a:latin typeface="Verdana" panose="020B0604030504040204" pitchFamily="34" charset="0"/>
                <a:ea typeface="Verdana" panose="020B0604030504040204" pitchFamily="34" charset="0"/>
              </a:rPr>
              <a:t>Se de nationale nøglespørgsmål på næste side.</a:t>
            </a:r>
          </a:p>
        </p:txBody>
      </p:sp>
      <p:sp>
        <p:nvSpPr>
          <p:cNvPr id="5" name="Tekstfelt 4">
            <a:extLst>
              <a:ext uri="{FF2B5EF4-FFF2-40B4-BE49-F238E27FC236}">
                <a16:creationId xmlns:a16="http://schemas.microsoft.com/office/drawing/2014/main" id="{A526F5E0-661F-41C9-872E-D8F3FC04F94E}"/>
              </a:ext>
            </a:extLst>
          </p:cNvPr>
          <p:cNvSpPr txBox="1"/>
          <p:nvPr/>
        </p:nvSpPr>
        <p:spPr>
          <a:xfrm>
            <a:off x="9042823" y="6586218"/>
            <a:ext cx="511679"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3</a:t>
            </a:r>
          </a:p>
        </p:txBody>
      </p:sp>
      <p:grpSp>
        <p:nvGrpSpPr>
          <p:cNvPr id="10" name="Gruppe 9">
            <a:extLst>
              <a:ext uri="{FF2B5EF4-FFF2-40B4-BE49-F238E27FC236}">
                <a16:creationId xmlns:a16="http://schemas.microsoft.com/office/drawing/2014/main" id="{87F42891-FF86-439D-9126-DDF074F00E54}"/>
              </a:ext>
            </a:extLst>
          </p:cNvPr>
          <p:cNvGrpSpPr/>
          <p:nvPr/>
        </p:nvGrpSpPr>
        <p:grpSpPr>
          <a:xfrm>
            <a:off x="5889104" y="929774"/>
            <a:ext cx="4016896" cy="4454475"/>
            <a:chOff x="5889104" y="1177688"/>
            <a:chExt cx="4016896" cy="4206561"/>
          </a:xfrm>
        </p:grpSpPr>
        <p:grpSp>
          <p:nvGrpSpPr>
            <p:cNvPr id="7" name="Gruppe 6">
              <a:extLst>
                <a:ext uri="{FF2B5EF4-FFF2-40B4-BE49-F238E27FC236}">
                  <a16:creationId xmlns:a16="http://schemas.microsoft.com/office/drawing/2014/main" id="{086A454F-80CF-4235-A0D6-36B9001522D4}"/>
                </a:ext>
              </a:extLst>
            </p:cNvPr>
            <p:cNvGrpSpPr/>
            <p:nvPr/>
          </p:nvGrpSpPr>
          <p:grpSpPr>
            <a:xfrm>
              <a:off x="5889104" y="1177688"/>
              <a:ext cx="4016896" cy="1793713"/>
              <a:chOff x="4764159" y="474053"/>
              <a:chExt cx="4016896" cy="1793713"/>
            </a:xfrm>
          </p:grpSpPr>
          <p:sp>
            <p:nvSpPr>
              <p:cNvPr id="6" name="Tekstfelt 5">
                <a:extLst>
                  <a:ext uri="{FF2B5EF4-FFF2-40B4-BE49-F238E27FC236}">
                    <a16:creationId xmlns:a16="http://schemas.microsoft.com/office/drawing/2014/main" id="{438BB9EF-0A2B-40EE-A103-DA8533E02E51}"/>
                  </a:ext>
                </a:extLst>
              </p:cNvPr>
              <p:cNvSpPr txBox="1"/>
              <p:nvPr/>
            </p:nvSpPr>
            <p:spPr>
              <a:xfrm>
                <a:off x="4764159" y="474053"/>
                <a:ext cx="2412704" cy="1395108"/>
              </a:xfrm>
              <a:prstGeom prst="rect">
                <a:avLst/>
              </a:prstGeom>
              <a:solidFill>
                <a:schemeClr val="bg1"/>
              </a:solidFill>
            </p:spPr>
            <p:txBody>
              <a:bodyPr wrap="square" rtlCol="0">
                <a:spAutoFit/>
              </a:bodyPr>
              <a:lstStyle/>
              <a:p>
                <a:r>
                  <a:rPr lang="da-DK" sz="9000" dirty="0">
                    <a:ln w="0"/>
                    <a:solidFill>
                      <a:srgbClr val="006837"/>
                    </a:solidFill>
                    <a:effectLst>
                      <a:outerShdw blurRad="38100" dist="25400" dir="5400000" algn="ctr" rotWithShape="0">
                        <a:srgbClr val="6E747A">
                          <a:alpha val="43000"/>
                        </a:srgbClr>
                      </a:outerShdw>
                    </a:effectLst>
                    <a:latin typeface="Tw Cen MT" panose="020B0602020104020603" pitchFamily="34" charset="0"/>
                  </a:rPr>
                  <a:t>10</a:t>
                </a:r>
              </a:p>
            </p:txBody>
          </p:sp>
          <p:sp>
            <p:nvSpPr>
              <p:cNvPr id="4" name="Tekstfelt 3">
                <a:extLst>
                  <a:ext uri="{FF2B5EF4-FFF2-40B4-BE49-F238E27FC236}">
                    <a16:creationId xmlns:a16="http://schemas.microsoft.com/office/drawing/2014/main" id="{F2B2335E-99F1-455E-B50C-61D054A63CE8}"/>
                  </a:ext>
                </a:extLst>
              </p:cNvPr>
              <p:cNvSpPr txBox="1"/>
              <p:nvPr/>
            </p:nvSpPr>
            <p:spPr>
              <a:xfrm>
                <a:off x="4983723" y="1657406"/>
                <a:ext cx="3797332" cy="610360"/>
              </a:xfrm>
              <a:prstGeom prst="rect">
                <a:avLst/>
              </a:prstGeom>
              <a:noFill/>
            </p:spPr>
            <p:txBody>
              <a:bodyPr wrap="square" rtlCol="0">
                <a:spAutoFit/>
              </a:bodyPr>
              <a:lstStyle/>
              <a:p>
                <a:r>
                  <a:rPr lang="da-DK" b="1" dirty="0">
                    <a:solidFill>
                      <a:srgbClr val="006837"/>
                    </a:solidFill>
                    <a:latin typeface="Tw Cen MT" panose="020B0602020104020603" pitchFamily="34" charset="0"/>
                  </a:rPr>
                  <a:t>Nationale nøglespørgsmål i    </a:t>
                </a:r>
              </a:p>
              <a:p>
                <a:r>
                  <a:rPr lang="da-DK" b="1" dirty="0">
                    <a:solidFill>
                      <a:srgbClr val="006837"/>
                    </a:solidFill>
                    <a:latin typeface="Tw Cen MT" panose="020B0602020104020603" pitchFamily="34" charset="0"/>
                  </a:rPr>
                  <a:t>LUP Psykiatri</a:t>
                </a:r>
              </a:p>
            </p:txBody>
          </p:sp>
        </p:grpSp>
        <p:grpSp>
          <p:nvGrpSpPr>
            <p:cNvPr id="9" name="Gruppe 8">
              <a:extLst>
                <a:ext uri="{FF2B5EF4-FFF2-40B4-BE49-F238E27FC236}">
                  <a16:creationId xmlns:a16="http://schemas.microsoft.com/office/drawing/2014/main" id="{71310244-E618-4E13-B03A-D65BA594E11A}"/>
                </a:ext>
              </a:extLst>
            </p:cNvPr>
            <p:cNvGrpSpPr/>
            <p:nvPr/>
          </p:nvGrpSpPr>
          <p:grpSpPr>
            <a:xfrm>
              <a:off x="5889104" y="3870628"/>
              <a:ext cx="3168352" cy="1513621"/>
              <a:chOff x="4716016" y="2700489"/>
              <a:chExt cx="3168352" cy="1513621"/>
            </a:xfrm>
          </p:grpSpPr>
          <p:sp>
            <p:nvSpPr>
              <p:cNvPr id="3" name="Tekstfelt 2">
                <a:extLst>
                  <a:ext uri="{FF2B5EF4-FFF2-40B4-BE49-F238E27FC236}">
                    <a16:creationId xmlns:a16="http://schemas.microsoft.com/office/drawing/2014/main" id="{D48B69C3-DABA-47A8-9A65-FC74662DD13C}"/>
                  </a:ext>
                </a:extLst>
              </p:cNvPr>
              <p:cNvSpPr txBox="1"/>
              <p:nvPr/>
            </p:nvSpPr>
            <p:spPr>
              <a:xfrm>
                <a:off x="4716016" y="2700489"/>
                <a:ext cx="2412704" cy="1477328"/>
              </a:xfrm>
              <a:prstGeom prst="rect">
                <a:avLst/>
              </a:prstGeom>
              <a:noFill/>
            </p:spPr>
            <p:txBody>
              <a:bodyPr wrap="square" rtlCol="0">
                <a:spAutoFit/>
              </a:bodyPr>
              <a:lstStyle/>
              <a:p>
                <a:endParaRPr lang="da-DK" sz="9000" dirty="0">
                  <a:ln w="19050">
                    <a:solidFill>
                      <a:schemeClr val="accent1"/>
                    </a:solidFill>
                  </a:ln>
                  <a:solidFill>
                    <a:schemeClr val="accent1"/>
                  </a:solidFill>
                  <a:latin typeface="Tw Cen MT" panose="020B0602020104020603" pitchFamily="34" charset="0"/>
                </a:endParaRPr>
              </a:p>
            </p:txBody>
          </p:sp>
          <p:sp>
            <p:nvSpPr>
              <p:cNvPr id="8" name="Tekstfelt 7">
                <a:extLst>
                  <a:ext uri="{FF2B5EF4-FFF2-40B4-BE49-F238E27FC236}">
                    <a16:creationId xmlns:a16="http://schemas.microsoft.com/office/drawing/2014/main" id="{AE09D08E-1FA5-4E04-B297-564A549F8044}"/>
                  </a:ext>
                </a:extLst>
              </p:cNvPr>
              <p:cNvSpPr txBox="1"/>
              <p:nvPr/>
            </p:nvSpPr>
            <p:spPr>
              <a:xfrm>
                <a:off x="4935580" y="3844778"/>
                <a:ext cx="2948788" cy="369332"/>
              </a:xfrm>
              <a:prstGeom prst="rect">
                <a:avLst/>
              </a:prstGeom>
              <a:noFill/>
            </p:spPr>
            <p:txBody>
              <a:bodyPr wrap="square" rtlCol="0">
                <a:spAutoFit/>
              </a:bodyPr>
              <a:lstStyle/>
              <a:p>
                <a:endParaRPr lang="da-DK" b="1" dirty="0">
                  <a:solidFill>
                    <a:schemeClr val="accent1"/>
                  </a:solidFill>
                  <a:latin typeface="Tw Cen MT" panose="020B0602020104020603" pitchFamily="34" charset="0"/>
                </a:endParaRPr>
              </a:p>
            </p:txBody>
          </p:sp>
        </p:grpSp>
      </p:grpSp>
    </p:spTree>
    <p:extLst>
      <p:ext uri="{BB962C8B-B14F-4D97-AF65-F5344CB8AC3E}">
        <p14:creationId xmlns:p14="http://schemas.microsoft.com/office/powerpoint/2010/main" val="3097933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kstboks 47"/>
          <p:cNvSpPr txBox="1"/>
          <p:nvPr/>
        </p:nvSpPr>
        <p:spPr>
          <a:xfrm>
            <a:off x="272480" y="404665"/>
            <a:ext cx="7848872" cy="348813"/>
          </a:xfrm>
          <a:prstGeom prst="rect">
            <a:avLst/>
          </a:prstGeom>
          <a:noFill/>
        </p:spPr>
        <p:txBody>
          <a:bodyPr wrap="square" rtlCol="0">
            <a:spAutoFit/>
          </a:bodyPr>
          <a:lstStyle/>
          <a:p>
            <a:pPr>
              <a:lnSpc>
                <a:spcPts val="2000"/>
              </a:lnSpc>
            </a:pPr>
            <a:r>
              <a:rPr lang="da-DK" sz="2400" dirty="0">
                <a:latin typeface="Tw Cen MT" panose="020B0602020104020603" pitchFamily="34" charset="0"/>
              </a:rPr>
              <a:t>Nationale nøglespørgsmål i LUP Psykiatri</a:t>
            </a:r>
            <a:r>
              <a:rPr lang="da-DK" sz="1600" dirty="0">
                <a:solidFill>
                  <a:srgbClr val="FF0000"/>
                </a:solidFill>
                <a:latin typeface="Tw Cen MT" panose="020B0602020104020603" pitchFamily="34" charset="0"/>
              </a:rPr>
              <a:t> </a:t>
            </a:r>
          </a:p>
        </p:txBody>
      </p:sp>
      <p:sp>
        <p:nvSpPr>
          <p:cNvPr id="5" name="Tekstfelt 4">
            <a:extLst>
              <a:ext uri="{FF2B5EF4-FFF2-40B4-BE49-F238E27FC236}">
                <a16:creationId xmlns:a16="http://schemas.microsoft.com/office/drawing/2014/main" id="{2E501164-2F1B-49F2-843D-84E096F155D1}"/>
              </a:ext>
            </a:extLst>
          </p:cNvPr>
          <p:cNvSpPr txBox="1"/>
          <p:nvPr/>
        </p:nvSpPr>
        <p:spPr>
          <a:xfrm>
            <a:off x="9042823" y="6586218"/>
            <a:ext cx="511679"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4</a:t>
            </a:r>
          </a:p>
        </p:txBody>
      </p:sp>
      <p:graphicFrame>
        <p:nvGraphicFramePr>
          <p:cNvPr id="2" name="Tabel 1"/>
          <p:cNvGraphicFramePr>
            <a:graphicFrameLocks noGrp="1"/>
          </p:cNvGraphicFramePr>
          <p:nvPr>
            <p:extLst>
              <p:ext uri="{D42A27DB-BD31-4B8C-83A1-F6EECF244321}">
                <p14:modId xmlns:p14="http://schemas.microsoft.com/office/powerpoint/2010/main" val="495117913"/>
              </p:ext>
            </p:extLst>
          </p:nvPr>
        </p:nvGraphicFramePr>
        <p:xfrm>
          <a:off x="416496" y="1000260"/>
          <a:ext cx="9001000" cy="5585958"/>
        </p:xfrm>
        <a:graphic>
          <a:graphicData uri="http://schemas.openxmlformats.org/drawingml/2006/table">
            <a:tbl>
              <a:tblPr firstRow="1" bandRow="1">
                <a:tableStyleId>{F5AB1C69-6EDB-4FF4-983F-18BD219EF322}</a:tableStyleId>
              </a:tblPr>
              <a:tblGrid>
                <a:gridCol w="2341329">
                  <a:extLst>
                    <a:ext uri="{9D8B030D-6E8A-4147-A177-3AD203B41FA5}">
                      <a16:colId xmlns:a16="http://schemas.microsoft.com/office/drawing/2014/main" val="2076070164"/>
                    </a:ext>
                  </a:extLst>
                </a:gridCol>
                <a:gridCol w="6659671">
                  <a:extLst>
                    <a:ext uri="{9D8B030D-6E8A-4147-A177-3AD203B41FA5}">
                      <a16:colId xmlns:a16="http://schemas.microsoft.com/office/drawing/2014/main" val="1085338560"/>
                    </a:ext>
                  </a:extLst>
                </a:gridCol>
              </a:tblGrid>
              <a:tr h="359493">
                <a:tc gridSpan="2">
                  <a:txBody>
                    <a:bodyPr/>
                    <a:lstStyle/>
                    <a:p>
                      <a:r>
                        <a:rPr lang="da-DK" sz="1800" dirty="0">
                          <a:latin typeface="Tw Cen MT" panose="020B0602020104020603" pitchFamily="34" charset="0"/>
                        </a:rPr>
                        <a:t>Nationale nøglespørgsmål i LUP Psykiatri </a:t>
                      </a:r>
                      <a:endParaRPr lang="da-DK" dirty="0"/>
                    </a:p>
                  </a:txBody>
                  <a:tcPr>
                    <a:solidFill>
                      <a:srgbClr val="0A6938"/>
                    </a:solidFill>
                  </a:tcPr>
                </a:tc>
                <a:tc hMerge="1">
                  <a:txBody>
                    <a:bodyPr/>
                    <a:lstStyle/>
                    <a:p>
                      <a:endParaRPr lang="da-DK" dirty="0"/>
                    </a:p>
                  </a:txBody>
                  <a:tcPr>
                    <a:solidFill>
                      <a:srgbClr val="0A6938"/>
                    </a:solidFill>
                  </a:tcPr>
                </a:tc>
                <a:extLst>
                  <a:ext uri="{0D108BD9-81ED-4DB2-BD59-A6C34878D82A}">
                    <a16:rowId xmlns:a16="http://schemas.microsoft.com/office/drawing/2014/main" val="3558411782"/>
                  </a:ext>
                </a:extLst>
              </a:tr>
              <a:tr h="359493">
                <a:tc>
                  <a:txBody>
                    <a:bodyPr/>
                    <a:lstStyle/>
                    <a:p>
                      <a:r>
                        <a:rPr lang="da-DK" sz="1400" b="1" dirty="0">
                          <a:solidFill>
                            <a:schemeClr val="bg1"/>
                          </a:solidFill>
                        </a:rPr>
                        <a:t>Tema</a:t>
                      </a:r>
                    </a:p>
                  </a:txBody>
                  <a:tcPr>
                    <a:solidFill>
                      <a:srgbClr val="799A78"/>
                    </a:solidFill>
                  </a:tcPr>
                </a:tc>
                <a:tc>
                  <a:txBody>
                    <a:bodyPr/>
                    <a:lstStyle/>
                    <a:p>
                      <a:r>
                        <a:rPr lang="da-DK" sz="1400" b="1" dirty="0">
                          <a:solidFill>
                            <a:schemeClr val="bg1"/>
                          </a:solidFill>
                        </a:rPr>
                        <a:t>Spørgsmålsformulering*</a:t>
                      </a:r>
                    </a:p>
                  </a:txBody>
                  <a:tcPr>
                    <a:solidFill>
                      <a:srgbClr val="799A78"/>
                    </a:solidFill>
                  </a:tcPr>
                </a:tc>
                <a:extLst>
                  <a:ext uri="{0D108BD9-81ED-4DB2-BD59-A6C34878D82A}">
                    <a16:rowId xmlns:a16="http://schemas.microsoft.com/office/drawing/2014/main" val="2005816142"/>
                  </a:ext>
                </a:extLst>
              </a:tr>
              <a:tr h="413663">
                <a:tc>
                  <a:txBody>
                    <a:bodyPr/>
                    <a:lstStyle/>
                    <a:p>
                      <a:r>
                        <a:rPr lang="da-DK" sz="1100" dirty="0"/>
                        <a:t>Venligt og imødekommende personale</a:t>
                      </a:r>
                    </a:p>
                  </a:txBody>
                  <a:tcPr/>
                </a:tc>
                <a:tc>
                  <a:txBody>
                    <a:bodyPr/>
                    <a:lstStyle/>
                    <a:p>
                      <a:r>
                        <a:rPr lang="da-DK" sz="1100" dirty="0"/>
                        <a:t>Er personalet venligt og imødekommende?</a:t>
                      </a:r>
                    </a:p>
                  </a:txBody>
                  <a:tcPr/>
                </a:tc>
                <a:extLst>
                  <a:ext uri="{0D108BD9-81ED-4DB2-BD59-A6C34878D82A}">
                    <a16:rowId xmlns:a16="http://schemas.microsoft.com/office/drawing/2014/main" val="1783738440"/>
                  </a:ext>
                </a:extLst>
              </a:tr>
              <a:tr h="413663">
                <a:tc>
                  <a:txBody>
                    <a:bodyPr/>
                    <a:lstStyle/>
                    <a:p>
                      <a:r>
                        <a:rPr lang="da-DK" sz="1100" dirty="0"/>
                        <a:t>Inddragelse af patientens sygdomsforståelse</a:t>
                      </a:r>
                    </a:p>
                  </a:txBody>
                  <a:tcPr/>
                </a:tc>
                <a:tc>
                  <a:txBody>
                    <a:bodyPr/>
                    <a:lstStyle/>
                    <a:p>
                      <a:r>
                        <a:rPr lang="da-DK" sz="1100" dirty="0"/>
                        <a:t>Spørger personalet</a:t>
                      </a:r>
                      <a:r>
                        <a:rPr lang="da-DK" sz="1100" baseline="0" dirty="0"/>
                        <a:t> ind til din beskrivelse af din sygdom/tilstand?</a:t>
                      </a:r>
                      <a:endParaRPr lang="da-DK" sz="1100" dirty="0"/>
                    </a:p>
                  </a:txBody>
                  <a:tcPr/>
                </a:tc>
                <a:extLst>
                  <a:ext uri="{0D108BD9-81ED-4DB2-BD59-A6C34878D82A}">
                    <a16:rowId xmlns:a16="http://schemas.microsoft.com/office/drawing/2014/main" val="1328297129"/>
                  </a:ext>
                </a:extLst>
              </a:tr>
              <a:tr h="5761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100" dirty="0"/>
                        <a:t>Inddragelse af patienten</a:t>
                      </a:r>
                      <a:r>
                        <a:rPr lang="da-DK" sz="1100" baseline="0" dirty="0"/>
                        <a:t> i beslutninger</a:t>
                      </a:r>
                      <a:endParaRPr lang="da-DK" sz="1100" dirty="0"/>
                    </a:p>
                    <a:p>
                      <a:endParaRPr lang="da-DK" sz="1100" dirty="0"/>
                    </a:p>
                  </a:txBody>
                  <a:tcPr/>
                </a:tc>
                <a:tc>
                  <a:txBody>
                    <a:bodyPr/>
                    <a:lstStyle/>
                    <a:p>
                      <a:r>
                        <a:rPr lang="da-DK" sz="1100" dirty="0"/>
                        <a:t>Er du med til at træffe beslutninger om din undersøgelse/behandling</a:t>
                      </a:r>
                      <a:r>
                        <a:rPr lang="da-DK" sz="1100" baseline="0" dirty="0"/>
                        <a:t> i  det omgang, du har behov for?</a:t>
                      </a:r>
                    </a:p>
                    <a:p>
                      <a:endParaRPr lang="da-DK" sz="1100" baseline="0" dirty="0"/>
                    </a:p>
                    <a:p>
                      <a:r>
                        <a:rPr lang="da-DK" sz="1100" i="1" baseline="0" dirty="0"/>
                        <a:t>Svar ”ikke relevant for mig”, hvis du ikke havde behov for at træffe beslutninger</a:t>
                      </a:r>
                      <a:endParaRPr lang="da-DK" sz="1100" i="1" dirty="0"/>
                    </a:p>
                  </a:txBody>
                  <a:tcPr/>
                </a:tc>
                <a:extLst>
                  <a:ext uri="{0D108BD9-81ED-4DB2-BD59-A6C34878D82A}">
                    <a16:rowId xmlns:a16="http://schemas.microsoft.com/office/drawing/2014/main" val="3978540362"/>
                  </a:ext>
                </a:extLst>
              </a:tr>
              <a:tr h="576174">
                <a:tc>
                  <a:txBody>
                    <a:bodyPr/>
                    <a:lstStyle/>
                    <a:p>
                      <a:r>
                        <a:rPr lang="da-DK" sz="1100" dirty="0"/>
                        <a:t>Bestemt læge</a:t>
                      </a:r>
                      <a:r>
                        <a:rPr lang="da-DK" sz="1100" baseline="0" dirty="0"/>
                        <a:t> med overordnet ansvar</a:t>
                      </a:r>
                      <a:endParaRPr lang="da-DK" sz="1100" dirty="0"/>
                    </a:p>
                  </a:txBody>
                  <a:tcPr/>
                </a:tc>
                <a:tc>
                  <a:txBody>
                    <a:bodyPr/>
                    <a:lstStyle/>
                    <a:p>
                      <a:r>
                        <a:rPr lang="da-DK" sz="1100" dirty="0"/>
                        <a:t>Oplever du,</a:t>
                      </a:r>
                      <a:r>
                        <a:rPr lang="da-DK" sz="1100" baseline="0" dirty="0"/>
                        <a:t> at en bestemt læge tager et overordnet ansvar for dit samlede forløb af besøg og/eller indlæggelser? </a:t>
                      </a:r>
                    </a:p>
                    <a:p>
                      <a:endParaRPr lang="da-DK" sz="1100" baseline="0" dirty="0"/>
                    </a:p>
                    <a:p>
                      <a:r>
                        <a:rPr lang="da-DK" sz="1100" i="1" baseline="0" dirty="0"/>
                        <a:t>Svar ”ikke relevant for mig”,  hvis dit besøg ikke er en del af et forløb</a:t>
                      </a:r>
                      <a:endParaRPr lang="da-DK" sz="1100" dirty="0"/>
                    </a:p>
                  </a:txBody>
                  <a:tcPr/>
                </a:tc>
                <a:extLst>
                  <a:ext uri="{0D108BD9-81ED-4DB2-BD59-A6C34878D82A}">
                    <a16:rowId xmlns:a16="http://schemas.microsoft.com/office/drawing/2014/main" val="2699535293"/>
                  </a:ext>
                </a:extLst>
              </a:tr>
              <a:tr h="359493">
                <a:tc>
                  <a:txBody>
                    <a:bodyPr/>
                    <a:lstStyle/>
                    <a:p>
                      <a:r>
                        <a:rPr lang="da-DK" sz="1100" dirty="0"/>
                        <a:t>Tilstrækkelig information</a:t>
                      </a:r>
                    </a:p>
                  </a:txBody>
                  <a:tcPr/>
                </a:tc>
                <a:tc>
                  <a:txBody>
                    <a:bodyPr/>
                    <a:lstStyle/>
                    <a:p>
                      <a:r>
                        <a:rPr lang="da-DK" sz="1100" dirty="0"/>
                        <a:t>Får du alle de informationer</a:t>
                      </a:r>
                      <a:r>
                        <a:rPr lang="da-DK" sz="1100" baseline="0" dirty="0"/>
                        <a:t>, du har behov for?</a:t>
                      </a:r>
                      <a:endParaRPr lang="da-DK" sz="1100" dirty="0"/>
                    </a:p>
                  </a:txBody>
                  <a:tcPr/>
                </a:tc>
                <a:extLst>
                  <a:ext uri="{0D108BD9-81ED-4DB2-BD59-A6C34878D82A}">
                    <a16:rowId xmlns:a16="http://schemas.microsoft.com/office/drawing/2014/main" val="622645416"/>
                  </a:ext>
                </a:extLst>
              </a:tr>
              <a:tr h="359493">
                <a:tc>
                  <a:txBody>
                    <a:bodyPr/>
                    <a:lstStyle/>
                    <a:p>
                      <a:r>
                        <a:rPr lang="da-DK" sz="1100" dirty="0"/>
                        <a:t>Tilfredshed alt i alt</a:t>
                      </a:r>
                    </a:p>
                  </a:txBody>
                  <a:tcPr/>
                </a:tc>
                <a:tc>
                  <a:txBody>
                    <a:bodyPr/>
                    <a:lstStyle/>
                    <a:p>
                      <a:r>
                        <a:rPr lang="da-DK" sz="1100" dirty="0"/>
                        <a:t>Er du alt i alt tilfreds med dit besøg?</a:t>
                      </a:r>
                    </a:p>
                  </a:txBody>
                  <a:tcPr/>
                </a:tc>
                <a:extLst>
                  <a:ext uri="{0D108BD9-81ED-4DB2-BD59-A6C34878D82A}">
                    <a16:rowId xmlns:a16="http://schemas.microsoft.com/office/drawing/2014/main" val="1512205273"/>
                  </a:ext>
                </a:extLst>
              </a:tr>
              <a:tr h="576174">
                <a:tc>
                  <a:txBody>
                    <a:bodyPr/>
                    <a:lstStyle/>
                    <a:p>
                      <a:r>
                        <a:rPr lang="da-DK" sz="1100" dirty="0"/>
                        <a:t>Kommentarfelt</a:t>
                      </a:r>
                    </a:p>
                  </a:txBody>
                  <a:tcPr/>
                </a:tc>
                <a:tc>
                  <a:txBody>
                    <a:bodyPr/>
                    <a:lstStyle/>
                    <a:p>
                      <a:r>
                        <a:rPr lang="da-DK" sz="1100" dirty="0"/>
                        <a:t>Skriv venligst her, hvis du har synes &gt;&gt;afsnitsnavn&lt;&lt; kan gøre noget bedre eller gør noget særlig</a:t>
                      </a:r>
                      <a:r>
                        <a:rPr lang="da-DK" sz="1100" baseline="0" dirty="0"/>
                        <a:t> godt:</a:t>
                      </a:r>
                    </a:p>
                    <a:p>
                      <a:endParaRPr lang="da-DK" sz="1100" baseline="0" dirty="0"/>
                    </a:p>
                    <a:p>
                      <a:r>
                        <a:rPr lang="da-DK" sz="1100" i="1" baseline="0" dirty="0"/>
                        <a:t>Undlad oplysninger, som kan ledes tilbage til dig, hvis du ikke ønsker dem videregivet</a:t>
                      </a:r>
                      <a:endParaRPr lang="da-DK" sz="1100" i="1" dirty="0"/>
                    </a:p>
                  </a:txBody>
                  <a:tcPr/>
                </a:tc>
                <a:extLst>
                  <a:ext uri="{0D108BD9-81ED-4DB2-BD59-A6C34878D82A}">
                    <a16:rowId xmlns:a16="http://schemas.microsoft.com/office/drawing/2014/main" val="3075574655"/>
                  </a:ext>
                </a:extLst>
              </a:tr>
              <a:tr h="359493">
                <a:tc>
                  <a:txBody>
                    <a:bodyPr/>
                    <a:lstStyle/>
                    <a:p>
                      <a:r>
                        <a:rPr lang="da-DK" sz="1100" dirty="0"/>
                        <a:t>Tilgængelighed</a:t>
                      </a:r>
                    </a:p>
                  </a:txBody>
                  <a:tcPr/>
                </a:tc>
                <a:tc>
                  <a:txBody>
                    <a:bodyPr/>
                    <a:lstStyle/>
                    <a:p>
                      <a:r>
                        <a:rPr lang="da-DK" sz="1100" dirty="0"/>
                        <a:t>Kan du komme</a:t>
                      </a:r>
                      <a:r>
                        <a:rPr lang="da-DK" sz="1100" baseline="0" dirty="0"/>
                        <a:t> i kontakt med personalet i ambulatoriet, når du har behov for det </a:t>
                      </a:r>
                      <a:endParaRPr lang="da-DK" sz="1100" dirty="0"/>
                    </a:p>
                  </a:txBody>
                  <a:tcPr/>
                </a:tc>
                <a:extLst>
                  <a:ext uri="{0D108BD9-81ED-4DB2-BD59-A6C34878D82A}">
                    <a16:rowId xmlns:a16="http://schemas.microsoft.com/office/drawing/2014/main" val="1101680633"/>
                  </a:ext>
                </a:extLst>
              </a:tr>
              <a:tr h="359493">
                <a:tc>
                  <a:txBody>
                    <a:bodyPr/>
                    <a:lstStyle/>
                    <a:p>
                      <a:r>
                        <a:rPr lang="da-DK" sz="1100" dirty="0"/>
                        <a:t>Behandlingen</a:t>
                      </a:r>
                    </a:p>
                  </a:txBody>
                  <a:tcPr/>
                </a:tc>
                <a:tc>
                  <a:txBody>
                    <a:bodyPr/>
                    <a:lstStyle/>
                    <a:p>
                      <a:r>
                        <a:rPr lang="da-DK" sz="1100" dirty="0"/>
                        <a:t>Får du</a:t>
                      </a:r>
                      <a:r>
                        <a:rPr lang="da-DK" sz="1100" baseline="0" dirty="0"/>
                        <a:t> hjælp til at håndtere dine psykiske vanskeligheder og problemer?</a:t>
                      </a:r>
                      <a:endParaRPr lang="da-DK" sz="1100" dirty="0"/>
                    </a:p>
                  </a:txBody>
                  <a:tcPr/>
                </a:tc>
                <a:extLst>
                  <a:ext uri="{0D108BD9-81ED-4DB2-BD59-A6C34878D82A}">
                    <a16:rowId xmlns:a16="http://schemas.microsoft.com/office/drawing/2014/main" val="3377587237"/>
                  </a:ext>
                </a:extLst>
              </a:tr>
              <a:tr h="413663">
                <a:tc>
                  <a:txBody>
                    <a:bodyPr/>
                    <a:lstStyle/>
                    <a:p>
                      <a:r>
                        <a:rPr lang="da-DK" sz="1100" dirty="0" err="1"/>
                        <a:t>Mestring</a:t>
                      </a:r>
                      <a:endParaRPr lang="da-DK" sz="1100" dirty="0"/>
                    </a:p>
                  </a:txBody>
                  <a:tcPr/>
                </a:tc>
                <a:tc>
                  <a:txBody>
                    <a:bodyPr/>
                    <a:lstStyle/>
                    <a:p>
                      <a:r>
                        <a:rPr lang="da-DK" sz="1100" dirty="0"/>
                        <a:t>Taler personalet med dig om, hvad du kan gøre for at få det bedre, hvis du bliver fx bange,</a:t>
                      </a:r>
                      <a:r>
                        <a:rPr lang="da-DK" sz="1100" baseline="0" dirty="0"/>
                        <a:t> urolig eller har svært ved at sove?</a:t>
                      </a:r>
                      <a:endParaRPr lang="da-DK" sz="1100" dirty="0"/>
                    </a:p>
                  </a:txBody>
                  <a:tcPr/>
                </a:tc>
                <a:extLst>
                  <a:ext uri="{0D108BD9-81ED-4DB2-BD59-A6C34878D82A}">
                    <a16:rowId xmlns:a16="http://schemas.microsoft.com/office/drawing/2014/main" val="1522023685"/>
                  </a:ext>
                </a:extLst>
              </a:tr>
              <a:tr h="359493">
                <a:tc gridSpan="2">
                  <a:txBody>
                    <a:bodyPr/>
                    <a:lstStyle/>
                    <a:p>
                      <a:r>
                        <a:rPr lang="da-DK" sz="1100" dirty="0"/>
                        <a:t>*</a:t>
                      </a:r>
                      <a:r>
                        <a:rPr lang="da-DK" sz="1100" baseline="0" dirty="0"/>
                        <a:t> De viste spørgsmål stilles til patienter, der har været til ambulant besøg. Spørgsmålsformuleringerne bliver tilpasset til indlagte patienter.</a:t>
                      </a:r>
                      <a:endParaRPr lang="da-DK" sz="1100" dirty="0"/>
                    </a:p>
                  </a:txBody>
                  <a:tcPr>
                    <a:solidFill>
                      <a:schemeClr val="bg1"/>
                    </a:solidFill>
                  </a:tcPr>
                </a:tc>
                <a:tc hMerge="1">
                  <a:txBody>
                    <a:bodyPr/>
                    <a:lstStyle/>
                    <a:p>
                      <a:endParaRPr lang="da-DK" sz="1100" dirty="0"/>
                    </a:p>
                  </a:txBody>
                  <a:tcPr/>
                </a:tc>
                <a:extLst>
                  <a:ext uri="{0D108BD9-81ED-4DB2-BD59-A6C34878D82A}">
                    <a16:rowId xmlns:a16="http://schemas.microsoft.com/office/drawing/2014/main" val="2834831414"/>
                  </a:ext>
                </a:extLst>
              </a:tr>
            </a:tbl>
          </a:graphicData>
        </a:graphic>
      </p:graphicFrame>
    </p:spTree>
    <p:extLst>
      <p:ext uri="{BB962C8B-B14F-4D97-AF65-F5344CB8AC3E}">
        <p14:creationId xmlns:p14="http://schemas.microsoft.com/office/powerpoint/2010/main" val="3221947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kstboks 47"/>
          <p:cNvSpPr txBox="1"/>
          <p:nvPr/>
        </p:nvSpPr>
        <p:spPr>
          <a:xfrm>
            <a:off x="272480" y="332656"/>
            <a:ext cx="4860104" cy="461665"/>
          </a:xfrm>
          <a:prstGeom prst="rect">
            <a:avLst/>
          </a:prstGeom>
          <a:noFill/>
        </p:spPr>
        <p:txBody>
          <a:bodyPr wrap="square" rtlCol="0">
            <a:spAutoFit/>
          </a:bodyPr>
          <a:lstStyle/>
          <a:p>
            <a:r>
              <a:rPr lang="da-DK" sz="2400" dirty="0">
                <a:latin typeface="Tw Cen MT" panose="020B0602020104020603" pitchFamily="34" charset="0"/>
              </a:rPr>
              <a:t>Mulighed for lokale spørgsmål</a:t>
            </a:r>
          </a:p>
        </p:txBody>
      </p:sp>
      <p:sp>
        <p:nvSpPr>
          <p:cNvPr id="5" name="Tekstfelt 4">
            <a:extLst>
              <a:ext uri="{FF2B5EF4-FFF2-40B4-BE49-F238E27FC236}">
                <a16:creationId xmlns:a16="http://schemas.microsoft.com/office/drawing/2014/main" id="{2E501164-2F1B-49F2-843D-84E096F155D1}"/>
              </a:ext>
            </a:extLst>
          </p:cNvPr>
          <p:cNvSpPr txBox="1"/>
          <p:nvPr/>
        </p:nvSpPr>
        <p:spPr>
          <a:xfrm>
            <a:off x="9042823" y="6586218"/>
            <a:ext cx="511679"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5</a:t>
            </a:r>
          </a:p>
        </p:txBody>
      </p:sp>
      <p:sp>
        <p:nvSpPr>
          <p:cNvPr id="8" name="Rektangel 7">
            <a:extLst>
              <a:ext uri="{FF2B5EF4-FFF2-40B4-BE49-F238E27FC236}">
                <a16:creationId xmlns:a16="http://schemas.microsoft.com/office/drawing/2014/main" id="{D9DFCCC2-81CA-48CA-88AA-9A99EC54E029}"/>
              </a:ext>
            </a:extLst>
          </p:cNvPr>
          <p:cNvSpPr/>
          <p:nvPr/>
        </p:nvSpPr>
        <p:spPr>
          <a:xfrm>
            <a:off x="0" y="939264"/>
            <a:ext cx="5385048" cy="5658088"/>
          </a:xfrm>
          <a:prstGeom prst="rect">
            <a:avLst/>
          </a:prstGeom>
          <a:solidFill>
            <a:srgbClr val="425B67">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Rektangel 3">
            <a:extLst>
              <a:ext uri="{FF2B5EF4-FFF2-40B4-BE49-F238E27FC236}">
                <a16:creationId xmlns:a16="http://schemas.microsoft.com/office/drawing/2014/main" id="{1F6D7ABA-D803-48F2-B691-251060E119D3}"/>
              </a:ext>
            </a:extLst>
          </p:cNvPr>
          <p:cNvSpPr/>
          <p:nvPr/>
        </p:nvSpPr>
        <p:spPr>
          <a:xfrm>
            <a:off x="272480" y="1205314"/>
            <a:ext cx="4645204" cy="3985706"/>
          </a:xfrm>
          <a:prstGeom prst="rect">
            <a:avLst/>
          </a:prstGeom>
        </p:spPr>
        <p:txBody>
          <a:bodyPr wrap="square">
            <a:spAutoFit/>
          </a:bodyPr>
          <a:lstStyle/>
          <a:p>
            <a:pPr>
              <a:spcAft>
                <a:spcPts val="600"/>
              </a:spcAft>
            </a:pPr>
            <a:r>
              <a:rPr lang="da-DK" dirty="0">
                <a:solidFill>
                  <a:prstClr val="black"/>
                </a:solidFill>
                <a:latin typeface="Tw Cen MT" panose="020B0602020104020603" pitchFamily="34" charset="0"/>
                <a:ea typeface="Verdana" panose="020B0604030504040204" pitchFamily="34" charset="0"/>
              </a:rPr>
              <a:t>Hvad vil I gerne spørge jeres patienter om?</a:t>
            </a:r>
          </a:p>
          <a:p>
            <a:pPr lvl="0"/>
            <a:r>
              <a:rPr lang="da-DK" sz="1000" dirty="0">
                <a:solidFill>
                  <a:prstClr val="black"/>
                </a:solidFill>
                <a:latin typeface="Verdana" panose="020B0604030504040204" pitchFamily="34" charset="0"/>
                <a:ea typeface="Verdana" panose="020B0604030504040204" pitchFamily="34" charset="0"/>
              </a:rPr>
              <a:t>I det nye koncept kan regioner og afdelinger vælge lokale spørgsmål, der måler på lige netop den del af patienternes oplevelser, de lokalt arbejder med at forbedre.</a:t>
            </a:r>
          </a:p>
          <a:p>
            <a:pPr lvl="0"/>
            <a:endParaRPr lang="da-DK" sz="1000" dirty="0">
              <a:solidFill>
                <a:prstClr val="black"/>
              </a:solidFill>
              <a:latin typeface="Verdana" panose="020B0604030504040204" pitchFamily="34" charset="0"/>
              <a:ea typeface="Verdana" panose="020B0604030504040204" pitchFamily="34" charset="0"/>
            </a:endParaRPr>
          </a:p>
          <a:p>
            <a:pPr lvl="0"/>
            <a:r>
              <a:rPr lang="da-DK" sz="1000" dirty="0">
                <a:solidFill>
                  <a:prstClr val="black"/>
                </a:solidFill>
                <a:latin typeface="Verdana" panose="020B0604030504040204" pitchFamily="34" charset="0"/>
                <a:ea typeface="Verdana" panose="020B0604030504040204" pitchFamily="34" charset="0"/>
              </a:rPr>
              <a:t>Fra maj 2025 er antallet af lokale spørgsmål, som regioner og afdelinger kan vælge, øget fra otte til i alt 13 lokale spørgsmål. </a:t>
            </a:r>
          </a:p>
          <a:p>
            <a:pPr lvl="0"/>
            <a:endParaRPr lang="da-DK" sz="1000" dirty="0">
              <a:solidFill>
                <a:prstClr val="black"/>
              </a:solidFill>
              <a:latin typeface="Verdana" panose="020B0604030504040204" pitchFamily="34" charset="0"/>
              <a:ea typeface="Verdana" panose="020B0604030504040204" pitchFamily="34" charset="0"/>
            </a:endParaRPr>
          </a:p>
          <a:p>
            <a:r>
              <a:rPr lang="da-DK" sz="1000" dirty="0">
                <a:solidFill>
                  <a:prstClr val="black"/>
                </a:solidFill>
                <a:latin typeface="Verdana" panose="020B0604030504040204" pitchFamily="34" charset="0"/>
                <a:ea typeface="Verdana" panose="020B0604030504040204" pitchFamily="34" charset="0"/>
              </a:rPr>
              <a:t>Det er op til den enkelte region at beslutte, hvor mange lokale spørgsmål der eventuelt skal være fælles på tværs af regionen og dermed, hvor mange lokale spørgsmål den enkelte afdeling kan vælge. </a:t>
            </a:r>
          </a:p>
          <a:p>
            <a:pPr lvl="0"/>
            <a:endParaRPr lang="da-DK" sz="1000" dirty="0">
              <a:solidFill>
                <a:prstClr val="black"/>
              </a:solidFill>
              <a:latin typeface="Verdana" panose="020B0604030504040204" pitchFamily="34" charset="0"/>
              <a:ea typeface="Verdana" panose="020B0604030504040204" pitchFamily="34" charset="0"/>
            </a:endParaRPr>
          </a:p>
          <a:p>
            <a:pPr lvl="0"/>
            <a:endParaRPr lang="da-DK" sz="1000" dirty="0">
              <a:solidFill>
                <a:prstClr val="black"/>
              </a:solidFill>
              <a:latin typeface="Verdana" panose="020B0604030504040204" pitchFamily="34" charset="0"/>
              <a:ea typeface="Verdana" panose="020B0604030504040204" pitchFamily="34" charset="0"/>
            </a:endParaRPr>
          </a:p>
          <a:p>
            <a:pPr>
              <a:lnSpc>
                <a:spcPts val="1800"/>
              </a:lnSpc>
              <a:spcAft>
                <a:spcPts val="600"/>
              </a:spcAft>
            </a:pPr>
            <a:r>
              <a:rPr lang="da-DK" dirty="0">
                <a:solidFill>
                  <a:prstClr val="black"/>
                </a:solidFill>
                <a:latin typeface="Tw Cen MT" panose="020B0602020104020603" pitchFamily="34" charset="0"/>
                <a:ea typeface="Verdana" panose="020B0604030504040204" pitchFamily="34" charset="0"/>
              </a:rPr>
              <a:t>Lokale spørgsmål vælges fra spørgsmålskatalog</a:t>
            </a:r>
            <a:endParaRPr lang="da-DK" sz="1000" dirty="0">
              <a:solidFill>
                <a:prstClr val="black"/>
              </a:solidFill>
              <a:latin typeface="Verdana" panose="020B0604030504040204" pitchFamily="34" charset="0"/>
              <a:ea typeface="Verdana" panose="020B0604030504040204" pitchFamily="34" charset="0"/>
            </a:endParaRPr>
          </a:p>
          <a:p>
            <a:pPr lvl="0"/>
            <a:r>
              <a:rPr lang="da-DK" sz="1000" dirty="0">
                <a:solidFill>
                  <a:prstClr val="black"/>
                </a:solidFill>
                <a:latin typeface="Verdana" panose="020B0604030504040204" pitchFamily="34" charset="0"/>
                <a:ea typeface="Verdana" panose="020B0604030504040204" pitchFamily="34" charset="0"/>
              </a:rPr>
              <a:t>De lokale spørgsmål vælges ud fra et spørgsmålskatalog over testede og godkendte spørgsmål. </a:t>
            </a:r>
          </a:p>
          <a:p>
            <a:pPr lvl="0"/>
            <a:endParaRPr lang="da-DK" sz="1000" dirty="0">
              <a:solidFill>
                <a:prstClr val="black"/>
              </a:solidFill>
              <a:latin typeface="Verdana" panose="020B0604030504040204" pitchFamily="34" charset="0"/>
              <a:ea typeface="Verdana" panose="020B0604030504040204" pitchFamily="34" charset="0"/>
            </a:endParaRPr>
          </a:p>
          <a:p>
            <a:pPr lvl="0"/>
            <a:r>
              <a:rPr lang="da-DK" sz="1000" dirty="0">
                <a:solidFill>
                  <a:prstClr val="black"/>
                </a:solidFill>
                <a:latin typeface="Verdana" panose="020B0604030504040204" pitchFamily="34" charset="0"/>
                <a:ea typeface="Verdana" panose="020B0604030504040204" pitchFamily="34" charset="0"/>
              </a:rPr>
              <a:t>Er der emner, der ikke bliver dækket godt nok i det eksisterende spørgsmålskatalog, kan regioner og afdelinger komme med ønsker til nye lokale spørgsmål. Hvert år testes op til ti nye spørgsmål. De nye spørgsmål bliver efterfølgende en del af spørgsmålskataloget, så alle regioner og afdelinger får glæde af dem.</a:t>
            </a:r>
          </a:p>
        </p:txBody>
      </p:sp>
      <p:sp>
        <p:nvSpPr>
          <p:cNvPr id="7" name="Tekstfelt 6">
            <a:extLst>
              <a:ext uri="{FF2B5EF4-FFF2-40B4-BE49-F238E27FC236}">
                <a16:creationId xmlns:a16="http://schemas.microsoft.com/office/drawing/2014/main" id="{7F6D9FB9-264B-4296-92C0-EA2D6716ABE2}"/>
              </a:ext>
            </a:extLst>
          </p:cNvPr>
          <p:cNvSpPr txBox="1"/>
          <p:nvPr/>
        </p:nvSpPr>
        <p:spPr>
          <a:xfrm>
            <a:off x="6465168" y="563488"/>
            <a:ext cx="2664296" cy="5478423"/>
          </a:xfrm>
          <a:prstGeom prst="rect">
            <a:avLst/>
          </a:prstGeom>
          <a:noFill/>
        </p:spPr>
        <p:txBody>
          <a:bodyPr wrap="square" rtlCol="0">
            <a:spAutoFit/>
          </a:bodyPr>
          <a:lstStyle/>
          <a:p>
            <a:r>
              <a:rPr lang="da-DK" sz="35000" dirty="0">
                <a:ln w="28575">
                  <a:noFill/>
                </a:ln>
                <a:solidFill>
                  <a:srgbClr val="006837"/>
                </a:solidFill>
                <a:latin typeface="MS PMincho" panose="02020600040205080304" pitchFamily="18" charset="-128"/>
                <a:ea typeface="MS PMincho" panose="02020600040205080304" pitchFamily="18" charset="-128"/>
              </a:rPr>
              <a:t>?</a:t>
            </a:r>
          </a:p>
        </p:txBody>
      </p:sp>
    </p:spTree>
    <p:extLst>
      <p:ext uri="{BB962C8B-B14F-4D97-AF65-F5344CB8AC3E}">
        <p14:creationId xmlns:p14="http://schemas.microsoft.com/office/powerpoint/2010/main" val="1957812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ktangel 45">
            <a:extLst>
              <a:ext uri="{FF2B5EF4-FFF2-40B4-BE49-F238E27FC236}">
                <a16:creationId xmlns:a16="http://schemas.microsoft.com/office/drawing/2014/main" id="{6233221F-4909-477C-A5C7-94ED6B6BC4F2}"/>
              </a:ext>
            </a:extLst>
          </p:cNvPr>
          <p:cNvSpPr/>
          <p:nvPr/>
        </p:nvSpPr>
        <p:spPr>
          <a:xfrm>
            <a:off x="4880992" y="937155"/>
            <a:ext cx="5025008" cy="5677498"/>
          </a:xfrm>
          <a:prstGeom prst="rect">
            <a:avLst/>
          </a:prstGeom>
          <a:solidFill>
            <a:srgbClr val="425B67">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48" name="Tekstboks 47"/>
          <p:cNvSpPr txBox="1"/>
          <p:nvPr/>
        </p:nvSpPr>
        <p:spPr>
          <a:xfrm>
            <a:off x="272480" y="343812"/>
            <a:ext cx="8352928" cy="461665"/>
          </a:xfrm>
          <a:prstGeom prst="rect">
            <a:avLst/>
          </a:prstGeom>
          <a:noFill/>
        </p:spPr>
        <p:txBody>
          <a:bodyPr wrap="square" rtlCol="0">
            <a:spAutoFit/>
          </a:bodyPr>
          <a:lstStyle/>
          <a:p>
            <a:r>
              <a:rPr lang="da-DK" sz="2400" dirty="0">
                <a:latin typeface="Tw Cen MT" panose="020B0602020104020603" pitchFamily="34" charset="0"/>
              </a:rPr>
              <a:t>Løbende resultater i de månedlige målinger</a:t>
            </a:r>
          </a:p>
        </p:txBody>
      </p:sp>
      <p:sp>
        <p:nvSpPr>
          <p:cNvPr id="3" name="Tekstfelt 2">
            <a:extLst>
              <a:ext uri="{FF2B5EF4-FFF2-40B4-BE49-F238E27FC236}">
                <a16:creationId xmlns:a16="http://schemas.microsoft.com/office/drawing/2014/main" id="{061D5716-F507-4458-AD22-0871D15DE755}"/>
              </a:ext>
            </a:extLst>
          </p:cNvPr>
          <p:cNvSpPr txBox="1"/>
          <p:nvPr/>
        </p:nvSpPr>
        <p:spPr>
          <a:xfrm>
            <a:off x="272480" y="1145950"/>
            <a:ext cx="4176464" cy="2477601"/>
          </a:xfrm>
          <a:prstGeom prst="rect">
            <a:avLst/>
          </a:prstGeom>
          <a:noFill/>
        </p:spPr>
        <p:txBody>
          <a:bodyPr wrap="square" rtlCol="0">
            <a:spAutoFit/>
          </a:bodyPr>
          <a:lstStyle/>
          <a:p>
            <a:pPr>
              <a:spcAft>
                <a:spcPts val="600"/>
              </a:spcAft>
            </a:pPr>
            <a:r>
              <a:rPr lang="da-DK" dirty="0">
                <a:latin typeface="Tw Cen MT" panose="020B0602020104020603" pitchFamily="34" charset="0"/>
                <a:ea typeface="Verdana" panose="020B0604030504040204" pitchFamily="34" charset="0"/>
              </a:rPr>
              <a:t>Resultater hver måned</a:t>
            </a:r>
            <a:endParaRPr lang="da-DK" sz="1200" b="1" dirty="0">
              <a:latin typeface="Verdana" panose="020B0604030504040204" pitchFamily="34" charset="0"/>
              <a:ea typeface="Verdana" panose="020B0604030504040204" pitchFamily="34" charset="0"/>
            </a:endParaRPr>
          </a:p>
          <a:p>
            <a:r>
              <a:rPr lang="da-DK" sz="1000" dirty="0">
                <a:latin typeface="Verdana" panose="020B0604030504040204" pitchFamily="34" charset="0"/>
                <a:ea typeface="Verdana" panose="020B0604030504040204" pitchFamily="34" charset="0"/>
              </a:rPr>
              <a:t>Resultaterne i de løbende målinger bliver indsamlet i én måned og afrapporteret til regioner og afdelinger måneden efter.</a:t>
            </a:r>
          </a:p>
          <a:p>
            <a:endParaRPr lang="da-DK" sz="1000" dirty="0">
              <a:latin typeface="Verdana" panose="020B0604030504040204" pitchFamily="34" charset="0"/>
              <a:ea typeface="Verdana" panose="020B0604030504040204" pitchFamily="34" charset="0"/>
            </a:endParaRPr>
          </a:p>
          <a:p>
            <a:r>
              <a:rPr lang="da-DK" sz="1000" dirty="0">
                <a:latin typeface="Verdana" panose="020B0604030504040204" pitchFamily="34" charset="0"/>
                <a:ea typeface="Verdana" panose="020B0604030504040204" pitchFamily="34" charset="0"/>
              </a:rPr>
              <a:t>De månedlige resultater på patienternes oplevelser bliver vist i de lokale ledelsesinformationssystemer og kan på den måde indgå i kvalitetsarbejdet på linje med andre kvalitetsdata.</a:t>
            </a:r>
          </a:p>
          <a:p>
            <a:endParaRPr lang="da-DK" sz="1000" dirty="0">
              <a:latin typeface="Verdana" panose="020B0604030504040204" pitchFamily="34" charset="0"/>
              <a:ea typeface="Verdana" panose="020B0604030504040204" pitchFamily="34" charset="0"/>
            </a:endParaRPr>
          </a:p>
          <a:p>
            <a:r>
              <a:rPr lang="da-DK" sz="1000" dirty="0">
                <a:latin typeface="Verdana" panose="020B0604030504040204" pitchFamily="34" charset="0"/>
                <a:ea typeface="Verdana" panose="020B0604030504040204" pitchFamily="34" charset="0"/>
              </a:rPr>
              <a:t>Et afsnit modtager et månedsresultat, hvis der minimum er  fem svar. Ved de mindre enheder kan en region aggregere svar over flere måneder for, at rapporteringskravet bliver opfyldt.</a:t>
            </a:r>
          </a:p>
          <a:p>
            <a:endParaRPr lang="da-DK" sz="1200" dirty="0">
              <a:latin typeface="Verdana" panose="020B0604030504040204" pitchFamily="34" charset="0"/>
              <a:ea typeface="Verdana" panose="020B0604030504040204" pitchFamily="34" charset="0"/>
            </a:endParaRPr>
          </a:p>
        </p:txBody>
      </p:sp>
      <p:sp>
        <p:nvSpPr>
          <p:cNvPr id="5" name="Tekstfelt 4">
            <a:extLst>
              <a:ext uri="{FF2B5EF4-FFF2-40B4-BE49-F238E27FC236}">
                <a16:creationId xmlns:a16="http://schemas.microsoft.com/office/drawing/2014/main" id="{FC3F8346-1A72-452A-9FAC-2FC3239B9A5B}"/>
              </a:ext>
            </a:extLst>
          </p:cNvPr>
          <p:cNvSpPr txBox="1"/>
          <p:nvPr/>
        </p:nvSpPr>
        <p:spPr>
          <a:xfrm>
            <a:off x="9042823" y="6586218"/>
            <a:ext cx="511679"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6</a:t>
            </a:r>
          </a:p>
        </p:txBody>
      </p:sp>
      <p:sp>
        <p:nvSpPr>
          <p:cNvPr id="7" name="Tekstfelt 6">
            <a:extLst>
              <a:ext uri="{FF2B5EF4-FFF2-40B4-BE49-F238E27FC236}">
                <a16:creationId xmlns:a16="http://schemas.microsoft.com/office/drawing/2014/main" id="{7B47954B-DFD8-4AD4-AC59-1B51590500EB}"/>
              </a:ext>
            </a:extLst>
          </p:cNvPr>
          <p:cNvSpPr txBox="1"/>
          <p:nvPr/>
        </p:nvSpPr>
        <p:spPr>
          <a:xfrm>
            <a:off x="5164395" y="1294875"/>
            <a:ext cx="4054972" cy="1528624"/>
          </a:xfrm>
          <a:prstGeom prst="rect">
            <a:avLst/>
          </a:prstGeom>
          <a:noFill/>
        </p:spPr>
        <p:txBody>
          <a:bodyPr wrap="square" rtlCol="0">
            <a:spAutoFit/>
          </a:bodyPr>
          <a:lstStyle/>
          <a:p>
            <a:pPr>
              <a:lnSpc>
                <a:spcPts val="1700"/>
              </a:lnSpc>
              <a:spcAft>
                <a:spcPts val="600"/>
              </a:spcAft>
            </a:pPr>
            <a:r>
              <a:rPr lang="da-DK" dirty="0">
                <a:latin typeface="Tw Cen MT" panose="020B0602020104020603" pitchFamily="34" charset="0"/>
                <a:ea typeface="Verdana" panose="020B0604030504040204" pitchFamily="34" charset="0"/>
              </a:rPr>
              <a:t>I får resultater for flere spørgsmål end dem I selv vælger </a:t>
            </a:r>
          </a:p>
          <a:p>
            <a:r>
              <a:rPr lang="da-DK" sz="1000" dirty="0">
                <a:latin typeface="Verdana" panose="020B0604030504040204" pitchFamily="34" charset="0"/>
                <a:ea typeface="Verdana" panose="020B0604030504040204" pitchFamily="34" charset="0"/>
              </a:rPr>
              <a:t>Alle regioner og afdelinger får data på de nationale nøglespørgsmål. Dertil kommer de lokalt valgte spørgsmål. </a:t>
            </a:r>
          </a:p>
          <a:p>
            <a:endParaRPr lang="da-DK" sz="1000" dirty="0">
              <a:latin typeface="Verdana" panose="020B0604030504040204" pitchFamily="34" charset="0"/>
              <a:ea typeface="Verdana" panose="020B0604030504040204" pitchFamily="34" charset="0"/>
            </a:endParaRPr>
          </a:p>
          <a:p>
            <a:r>
              <a:rPr lang="da-DK" sz="1000" dirty="0">
                <a:latin typeface="Verdana" panose="020B0604030504040204" pitchFamily="34" charset="0"/>
                <a:ea typeface="Verdana" panose="020B0604030504040204" pitchFamily="34" charset="0"/>
              </a:rPr>
              <a:t>Spørgsmål på regionsniveau (dvs. på hospitalsniveau) bliver automatisk afrapporteret til afdelinger i regionen, selv om afdelinger ikke vælger lokale spørgsmål. </a:t>
            </a:r>
          </a:p>
        </p:txBody>
      </p:sp>
      <p:sp>
        <p:nvSpPr>
          <p:cNvPr id="73" name="Rektangel 72">
            <a:extLst>
              <a:ext uri="{FF2B5EF4-FFF2-40B4-BE49-F238E27FC236}">
                <a16:creationId xmlns:a16="http://schemas.microsoft.com/office/drawing/2014/main" id="{F8A1B898-60CC-4D42-AC0F-8446AC635548}"/>
              </a:ext>
            </a:extLst>
          </p:cNvPr>
          <p:cNvSpPr/>
          <p:nvPr/>
        </p:nvSpPr>
        <p:spPr>
          <a:xfrm>
            <a:off x="7191881" y="5288139"/>
            <a:ext cx="2180310" cy="241318"/>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00">
              <a:latin typeface="Tw Cen MT" panose="020B0602020104020603" pitchFamily="34" charset="0"/>
            </a:endParaRPr>
          </a:p>
        </p:txBody>
      </p:sp>
      <p:grpSp>
        <p:nvGrpSpPr>
          <p:cNvPr id="17" name="Gruppe 16">
            <a:extLst>
              <a:ext uri="{FF2B5EF4-FFF2-40B4-BE49-F238E27FC236}">
                <a16:creationId xmlns:a16="http://schemas.microsoft.com/office/drawing/2014/main" id="{FBBF453F-6696-41CD-8623-201E8EC01549}"/>
              </a:ext>
            </a:extLst>
          </p:cNvPr>
          <p:cNvGrpSpPr/>
          <p:nvPr/>
        </p:nvGrpSpPr>
        <p:grpSpPr>
          <a:xfrm>
            <a:off x="5940265" y="3439893"/>
            <a:ext cx="2447880" cy="553998"/>
            <a:chOff x="7257256" y="4665496"/>
            <a:chExt cx="2120959" cy="343242"/>
          </a:xfrm>
        </p:grpSpPr>
        <p:sp>
          <p:nvSpPr>
            <p:cNvPr id="91" name="Rektangel 90">
              <a:extLst>
                <a:ext uri="{FF2B5EF4-FFF2-40B4-BE49-F238E27FC236}">
                  <a16:creationId xmlns:a16="http://schemas.microsoft.com/office/drawing/2014/main" id="{E3F50CB9-55EF-4509-A069-7C2A105E90D3}"/>
                </a:ext>
              </a:extLst>
            </p:cNvPr>
            <p:cNvSpPr/>
            <p:nvPr/>
          </p:nvSpPr>
          <p:spPr>
            <a:xfrm>
              <a:off x="7257256" y="4667946"/>
              <a:ext cx="2120959" cy="241319"/>
            </a:xfrm>
            <a:prstGeom prst="rect">
              <a:avLst/>
            </a:prstGeom>
            <a:solidFill>
              <a:srgbClr val="0A6938"/>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00">
                <a:solidFill>
                  <a:schemeClr val="bg1"/>
                </a:solidFill>
                <a:latin typeface="Tw Cen MT" panose="020B0602020104020603" pitchFamily="34" charset="0"/>
              </a:endParaRPr>
            </a:p>
          </p:txBody>
        </p:sp>
        <p:sp>
          <p:nvSpPr>
            <p:cNvPr id="92" name="Tekstfelt 91">
              <a:extLst>
                <a:ext uri="{FF2B5EF4-FFF2-40B4-BE49-F238E27FC236}">
                  <a16:creationId xmlns:a16="http://schemas.microsoft.com/office/drawing/2014/main" id="{90FE8CA0-2627-47E8-BD1C-D7A176DCBAD8}"/>
                </a:ext>
              </a:extLst>
            </p:cNvPr>
            <p:cNvSpPr txBox="1"/>
            <p:nvPr/>
          </p:nvSpPr>
          <p:spPr>
            <a:xfrm>
              <a:off x="7359178" y="4665496"/>
              <a:ext cx="1917114" cy="343242"/>
            </a:xfrm>
            <a:prstGeom prst="rect">
              <a:avLst/>
            </a:prstGeom>
            <a:noFill/>
            <a:ln>
              <a:noFill/>
            </a:ln>
          </p:spPr>
          <p:txBody>
            <a:bodyPr wrap="square" rtlCol="0">
              <a:spAutoFit/>
            </a:bodyPr>
            <a:lstStyle/>
            <a:p>
              <a:pPr algn="ctr"/>
              <a:endParaRPr lang="da-DK" sz="1000" b="1" dirty="0">
                <a:ln w="3175">
                  <a:noFill/>
                </a:ln>
                <a:solidFill>
                  <a:schemeClr val="bg1"/>
                </a:solidFill>
                <a:latin typeface="Tw Cen MT" panose="020B0602020104020603" pitchFamily="34" charset="0"/>
              </a:endParaRPr>
            </a:p>
            <a:p>
              <a:pPr algn="ctr"/>
              <a:r>
                <a:rPr lang="da-DK" sz="1000" b="1" dirty="0">
                  <a:ln w="3175">
                    <a:noFill/>
                  </a:ln>
                  <a:solidFill>
                    <a:schemeClr val="bg1"/>
                  </a:solidFill>
                  <a:latin typeface="Tw Cen MT" panose="020B0602020104020603" pitchFamily="34" charset="0"/>
                </a:rPr>
                <a:t>NATIONALE NØGLESPØRGSMÅL</a:t>
              </a:r>
            </a:p>
            <a:p>
              <a:pPr algn="ctr"/>
              <a:endParaRPr lang="da-DK" sz="1000" b="1" dirty="0">
                <a:ln w="3175">
                  <a:noFill/>
                </a:ln>
                <a:solidFill>
                  <a:schemeClr val="bg1"/>
                </a:solidFill>
                <a:latin typeface="Tw Cen MT" panose="020B0602020104020603" pitchFamily="34" charset="0"/>
              </a:endParaRPr>
            </a:p>
          </p:txBody>
        </p:sp>
      </p:grpSp>
      <p:grpSp>
        <p:nvGrpSpPr>
          <p:cNvPr id="18" name="Gruppe 17">
            <a:extLst>
              <a:ext uri="{FF2B5EF4-FFF2-40B4-BE49-F238E27FC236}">
                <a16:creationId xmlns:a16="http://schemas.microsoft.com/office/drawing/2014/main" id="{C423E9F4-8BCF-452C-A4A5-623ECF9F9C64}"/>
              </a:ext>
            </a:extLst>
          </p:cNvPr>
          <p:cNvGrpSpPr/>
          <p:nvPr/>
        </p:nvGrpSpPr>
        <p:grpSpPr>
          <a:xfrm>
            <a:off x="5945449" y="4190701"/>
            <a:ext cx="2492863" cy="400109"/>
            <a:chOff x="7257259" y="5026797"/>
            <a:chExt cx="2131415" cy="246966"/>
          </a:xfrm>
        </p:grpSpPr>
        <p:sp>
          <p:nvSpPr>
            <p:cNvPr id="89" name="Rektangel 88">
              <a:extLst>
                <a:ext uri="{FF2B5EF4-FFF2-40B4-BE49-F238E27FC236}">
                  <a16:creationId xmlns:a16="http://schemas.microsoft.com/office/drawing/2014/main" id="{7B800FC6-1D49-41D6-9C82-3943B9CDE565}"/>
                </a:ext>
              </a:extLst>
            </p:cNvPr>
            <p:cNvSpPr/>
            <p:nvPr/>
          </p:nvSpPr>
          <p:spPr>
            <a:xfrm>
              <a:off x="7257259" y="5029248"/>
              <a:ext cx="2131415" cy="241318"/>
            </a:xfrm>
            <a:prstGeom prst="rect">
              <a:avLst/>
            </a:prstGeom>
            <a:solidFill>
              <a:srgbClr val="497E5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00">
                <a:latin typeface="Tw Cen MT" panose="020B0602020104020603" pitchFamily="34" charset="0"/>
              </a:endParaRPr>
            </a:p>
          </p:txBody>
        </p:sp>
        <p:sp>
          <p:nvSpPr>
            <p:cNvPr id="90" name="Tekstfelt 89">
              <a:extLst>
                <a:ext uri="{FF2B5EF4-FFF2-40B4-BE49-F238E27FC236}">
                  <a16:creationId xmlns:a16="http://schemas.microsoft.com/office/drawing/2014/main" id="{59C5C8A5-C281-4318-9122-CEF9640FD421}"/>
                </a:ext>
              </a:extLst>
            </p:cNvPr>
            <p:cNvSpPr txBox="1"/>
            <p:nvPr/>
          </p:nvSpPr>
          <p:spPr>
            <a:xfrm>
              <a:off x="7335731" y="5026797"/>
              <a:ext cx="1974471" cy="246966"/>
            </a:xfrm>
            <a:prstGeom prst="rect">
              <a:avLst/>
            </a:prstGeom>
            <a:noFill/>
          </p:spPr>
          <p:txBody>
            <a:bodyPr wrap="square" rtlCol="0">
              <a:spAutoFit/>
            </a:bodyPr>
            <a:lstStyle/>
            <a:p>
              <a:pPr algn="ctr"/>
              <a:endParaRPr lang="da-DK" sz="1000" b="1" dirty="0">
                <a:ln w="3175">
                  <a:noFill/>
                </a:ln>
                <a:solidFill>
                  <a:schemeClr val="bg1"/>
                </a:solidFill>
                <a:latin typeface="Tw Cen MT" panose="020B0602020104020603" pitchFamily="34" charset="0"/>
              </a:endParaRPr>
            </a:p>
            <a:p>
              <a:pPr algn="ctr"/>
              <a:r>
                <a:rPr lang="da-DK" sz="1000" b="1" dirty="0">
                  <a:ln w="3175">
                    <a:noFill/>
                  </a:ln>
                  <a:solidFill>
                    <a:schemeClr val="bg1"/>
                  </a:solidFill>
                  <a:latin typeface="Tw Cen MT" panose="020B0602020104020603" pitchFamily="34" charset="0"/>
                </a:rPr>
                <a:t>REGIONENS LOKALE SPØRGSMÅL</a:t>
              </a:r>
            </a:p>
          </p:txBody>
        </p:sp>
      </p:grpSp>
      <p:sp>
        <p:nvSpPr>
          <p:cNvPr id="88" name="Tekstfelt 87">
            <a:extLst>
              <a:ext uri="{FF2B5EF4-FFF2-40B4-BE49-F238E27FC236}">
                <a16:creationId xmlns:a16="http://schemas.microsoft.com/office/drawing/2014/main" id="{46ADF952-3219-45F4-8DEA-52CBF5A572BC}"/>
              </a:ext>
            </a:extLst>
          </p:cNvPr>
          <p:cNvSpPr txBox="1"/>
          <p:nvPr/>
        </p:nvSpPr>
        <p:spPr>
          <a:xfrm>
            <a:off x="5987061" y="4924530"/>
            <a:ext cx="2394402" cy="400110"/>
          </a:xfrm>
          <a:prstGeom prst="rect">
            <a:avLst/>
          </a:prstGeom>
          <a:solidFill>
            <a:srgbClr val="799A78"/>
          </a:solidFill>
        </p:spPr>
        <p:txBody>
          <a:bodyPr wrap="square" rtlCol="0">
            <a:spAutoFit/>
          </a:bodyPr>
          <a:lstStyle/>
          <a:p>
            <a:pPr algn="ctr"/>
            <a:endParaRPr lang="da-DK" sz="1000" b="1" dirty="0">
              <a:ln w="3175">
                <a:noFill/>
              </a:ln>
              <a:solidFill>
                <a:schemeClr val="bg1"/>
              </a:solidFill>
              <a:latin typeface="Tw Cen MT" panose="020B0602020104020603" pitchFamily="34" charset="0"/>
            </a:endParaRPr>
          </a:p>
          <a:p>
            <a:pPr algn="ctr"/>
            <a:r>
              <a:rPr lang="da-DK" sz="1000" b="1" dirty="0">
                <a:ln w="3175">
                  <a:noFill/>
                </a:ln>
                <a:solidFill>
                  <a:schemeClr val="bg1"/>
                </a:solidFill>
                <a:latin typeface="Tw Cen MT" panose="020B0602020104020603" pitchFamily="34" charset="0"/>
              </a:rPr>
              <a:t>AFDELINGENS LOKALE SPØRGSMÅL</a:t>
            </a:r>
          </a:p>
        </p:txBody>
      </p:sp>
    </p:spTree>
    <p:extLst>
      <p:ext uri="{BB962C8B-B14F-4D97-AF65-F5344CB8AC3E}">
        <p14:creationId xmlns:p14="http://schemas.microsoft.com/office/powerpoint/2010/main" val="3631980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2954DEC-C986-4620-B917-5DEF1A9E1180}"/>
              </a:ext>
            </a:extLst>
          </p:cNvPr>
          <p:cNvSpPr/>
          <p:nvPr/>
        </p:nvSpPr>
        <p:spPr>
          <a:xfrm>
            <a:off x="4828797" y="950248"/>
            <a:ext cx="5108828" cy="5635970"/>
          </a:xfrm>
          <a:prstGeom prst="rect">
            <a:avLst/>
          </a:prstGeom>
          <a:solidFill>
            <a:srgbClr val="425B67">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grpSp>
        <p:nvGrpSpPr>
          <p:cNvPr id="6" name="Gruppe 5">
            <a:extLst>
              <a:ext uri="{FF2B5EF4-FFF2-40B4-BE49-F238E27FC236}">
                <a16:creationId xmlns:a16="http://schemas.microsoft.com/office/drawing/2014/main" id="{DBA97F0D-B3C7-4E1D-AA82-0DA865BD9CD2}"/>
              </a:ext>
            </a:extLst>
          </p:cNvPr>
          <p:cNvGrpSpPr/>
          <p:nvPr/>
        </p:nvGrpSpPr>
        <p:grpSpPr>
          <a:xfrm>
            <a:off x="4953000" y="1342657"/>
            <a:ext cx="5792865" cy="4129337"/>
            <a:chOff x="3777287" y="2134972"/>
            <a:chExt cx="5792865" cy="4129337"/>
          </a:xfrm>
        </p:grpSpPr>
        <p:sp>
          <p:nvSpPr>
            <p:cNvPr id="8" name="Tekstfelt 7">
              <a:extLst>
                <a:ext uri="{FF2B5EF4-FFF2-40B4-BE49-F238E27FC236}">
                  <a16:creationId xmlns:a16="http://schemas.microsoft.com/office/drawing/2014/main" id="{DA8E6430-1B9D-41AA-8418-806A7EC96438}"/>
                </a:ext>
              </a:extLst>
            </p:cNvPr>
            <p:cNvSpPr txBox="1"/>
            <p:nvPr/>
          </p:nvSpPr>
          <p:spPr>
            <a:xfrm>
              <a:off x="3777287" y="2134972"/>
              <a:ext cx="2536432" cy="1323439"/>
            </a:xfrm>
            <a:prstGeom prst="rect">
              <a:avLst/>
            </a:prstGeom>
            <a:noFill/>
            <a:ln>
              <a:noFill/>
            </a:ln>
          </p:spPr>
          <p:txBody>
            <a:bodyPr wrap="square" rtlCol="0">
              <a:spAutoFit/>
            </a:bodyPr>
            <a:lstStyle/>
            <a:p>
              <a:r>
                <a:rPr lang="da-DK" sz="8000" spc="-100" dirty="0">
                  <a:ln w="19050">
                    <a:noFill/>
                  </a:ln>
                  <a:solidFill>
                    <a:srgbClr val="006837"/>
                  </a:solidFill>
                  <a:latin typeface="Tw Cen MT" panose="020B0602020104020603" pitchFamily="34" charset="0"/>
                </a:rPr>
                <a:t>2025</a:t>
              </a:r>
            </a:p>
          </p:txBody>
        </p:sp>
        <p:sp>
          <p:nvSpPr>
            <p:cNvPr id="13" name="Tekstfelt 12">
              <a:extLst>
                <a:ext uri="{FF2B5EF4-FFF2-40B4-BE49-F238E27FC236}">
                  <a16:creationId xmlns:a16="http://schemas.microsoft.com/office/drawing/2014/main" id="{DF887CC1-388F-40AC-B0C0-7B8281D30EA8}"/>
                </a:ext>
              </a:extLst>
            </p:cNvPr>
            <p:cNvSpPr txBox="1"/>
            <p:nvPr/>
          </p:nvSpPr>
          <p:spPr>
            <a:xfrm>
              <a:off x="4713391" y="3522615"/>
              <a:ext cx="2392414" cy="1323439"/>
            </a:xfrm>
            <a:prstGeom prst="rect">
              <a:avLst/>
            </a:prstGeom>
            <a:noFill/>
          </p:spPr>
          <p:txBody>
            <a:bodyPr wrap="square" rtlCol="0">
              <a:spAutoFit/>
            </a:bodyPr>
            <a:lstStyle/>
            <a:p>
              <a:r>
                <a:rPr lang="da-DK" sz="8000" spc="-100" dirty="0">
                  <a:ln w="19050">
                    <a:noFill/>
                  </a:ln>
                  <a:solidFill>
                    <a:srgbClr val="006837"/>
                  </a:solidFill>
                  <a:latin typeface="Tw Cen MT" panose="020B0602020104020603" pitchFamily="34" charset="0"/>
                </a:rPr>
                <a:t>2026</a:t>
              </a:r>
            </a:p>
          </p:txBody>
        </p:sp>
        <p:sp>
          <p:nvSpPr>
            <p:cNvPr id="15" name="Tekstfelt 14">
              <a:extLst>
                <a:ext uri="{FF2B5EF4-FFF2-40B4-BE49-F238E27FC236}">
                  <a16:creationId xmlns:a16="http://schemas.microsoft.com/office/drawing/2014/main" id="{6642F2BD-FEF4-4C49-A639-A9DA197FD009}"/>
                </a:ext>
              </a:extLst>
            </p:cNvPr>
            <p:cNvSpPr txBox="1"/>
            <p:nvPr/>
          </p:nvSpPr>
          <p:spPr>
            <a:xfrm>
              <a:off x="5577487" y="4940870"/>
              <a:ext cx="3992665" cy="1323439"/>
            </a:xfrm>
            <a:prstGeom prst="rect">
              <a:avLst/>
            </a:prstGeom>
            <a:noFill/>
          </p:spPr>
          <p:txBody>
            <a:bodyPr wrap="square" rtlCol="0">
              <a:spAutoFit/>
            </a:bodyPr>
            <a:lstStyle/>
            <a:p>
              <a:r>
                <a:rPr lang="da-DK" sz="8000" spc="-100" dirty="0">
                  <a:ln w="19050">
                    <a:noFill/>
                  </a:ln>
                  <a:solidFill>
                    <a:srgbClr val="006837"/>
                  </a:solidFill>
                  <a:latin typeface="Tw Cen MT" panose="020B0602020104020603" pitchFamily="34" charset="0"/>
                </a:rPr>
                <a:t>2027</a:t>
              </a:r>
              <a:r>
                <a:rPr lang="da-DK" sz="7200" kern="0" spc="-100" dirty="0">
                  <a:ln w="19050">
                    <a:noFill/>
                  </a:ln>
                  <a:solidFill>
                    <a:srgbClr val="006837"/>
                  </a:solidFill>
                  <a:latin typeface="Tw Cen MT" panose="020B0602020104020603" pitchFamily="34" charset="0"/>
                </a:rPr>
                <a:t>…</a:t>
              </a:r>
            </a:p>
          </p:txBody>
        </p:sp>
      </p:grpSp>
      <p:sp>
        <p:nvSpPr>
          <p:cNvPr id="48" name="Tekstboks 47"/>
          <p:cNvSpPr txBox="1"/>
          <p:nvPr/>
        </p:nvSpPr>
        <p:spPr>
          <a:xfrm>
            <a:off x="416496" y="329563"/>
            <a:ext cx="7200800" cy="461665"/>
          </a:xfrm>
          <a:prstGeom prst="rect">
            <a:avLst/>
          </a:prstGeom>
          <a:noFill/>
        </p:spPr>
        <p:txBody>
          <a:bodyPr wrap="square" rtlCol="0">
            <a:spAutoFit/>
          </a:bodyPr>
          <a:lstStyle/>
          <a:p>
            <a:r>
              <a:rPr lang="da-DK" sz="2400" dirty="0">
                <a:latin typeface="Tw Cen MT" panose="020B0602020104020603" pitchFamily="34" charset="0"/>
              </a:rPr>
              <a:t>Årlig status i LUP Psykiatri </a:t>
            </a:r>
          </a:p>
        </p:txBody>
      </p:sp>
      <p:sp>
        <p:nvSpPr>
          <p:cNvPr id="5" name="Tekstfelt 4">
            <a:extLst>
              <a:ext uri="{FF2B5EF4-FFF2-40B4-BE49-F238E27FC236}">
                <a16:creationId xmlns:a16="http://schemas.microsoft.com/office/drawing/2014/main" id="{FC3F8346-1A72-452A-9FAC-2FC3239B9A5B}"/>
              </a:ext>
            </a:extLst>
          </p:cNvPr>
          <p:cNvSpPr txBox="1"/>
          <p:nvPr/>
        </p:nvSpPr>
        <p:spPr>
          <a:xfrm>
            <a:off x="9042823" y="6586218"/>
            <a:ext cx="511679"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7</a:t>
            </a:r>
          </a:p>
        </p:txBody>
      </p:sp>
      <p:sp>
        <p:nvSpPr>
          <p:cNvPr id="2" name="Tekstfelt 1">
            <a:extLst>
              <a:ext uri="{FF2B5EF4-FFF2-40B4-BE49-F238E27FC236}">
                <a16:creationId xmlns:a16="http://schemas.microsoft.com/office/drawing/2014/main" id="{7530F0D9-892D-4936-A3E8-DC20C62A24AA}"/>
              </a:ext>
            </a:extLst>
          </p:cNvPr>
          <p:cNvSpPr txBox="1"/>
          <p:nvPr/>
        </p:nvSpPr>
        <p:spPr>
          <a:xfrm>
            <a:off x="416496" y="1196752"/>
            <a:ext cx="4035567" cy="3416320"/>
          </a:xfrm>
          <a:prstGeom prst="rect">
            <a:avLst/>
          </a:prstGeom>
          <a:noFill/>
        </p:spPr>
        <p:txBody>
          <a:bodyPr wrap="square" rtlCol="0">
            <a:spAutoFit/>
          </a:bodyPr>
          <a:lstStyle/>
          <a:p>
            <a:r>
              <a:rPr lang="da-DK" sz="1000" dirty="0">
                <a:latin typeface="Verdana" panose="020B0604030504040204" pitchFamily="34" charset="0"/>
                <a:ea typeface="Verdana" panose="020B0604030504040204" pitchFamily="34" charset="0"/>
              </a:rPr>
              <a:t>LUP giver stadig en årlig status på forskelle og udvikling i patientoplevelser over tid – nationalt og på tværs af regioner. Den årlige status bliver offentliggjort hvert år i uge 11.</a:t>
            </a:r>
          </a:p>
          <a:p>
            <a:endParaRPr lang="da-DK" sz="1000" dirty="0">
              <a:latin typeface="Verdana" panose="020B0604030504040204" pitchFamily="34" charset="0"/>
              <a:ea typeface="Verdana" panose="020B0604030504040204" pitchFamily="34" charset="0"/>
            </a:endParaRPr>
          </a:p>
          <a:p>
            <a:r>
              <a:rPr lang="da-DK" sz="1000" dirty="0">
                <a:latin typeface="Verdana" panose="020B0604030504040204" pitchFamily="34" charset="0"/>
                <a:ea typeface="Verdana" panose="020B0604030504040204" pitchFamily="34" charset="0"/>
              </a:rPr>
              <a:t>Hver region (hospital) får en årlig regionsrapport, hvor regionen kan se afdelingernes scorer i forhold til regionen. </a:t>
            </a:r>
          </a:p>
          <a:p>
            <a:endParaRPr lang="da-DK" sz="1000" dirty="0">
              <a:latin typeface="Verdana" panose="020B0604030504040204" pitchFamily="34" charset="0"/>
              <a:ea typeface="Verdana" panose="020B0604030504040204" pitchFamily="34" charset="0"/>
            </a:endParaRPr>
          </a:p>
          <a:p>
            <a:pPr>
              <a:spcAft>
                <a:spcPts val="600"/>
              </a:spcAft>
            </a:pPr>
            <a:r>
              <a:rPr lang="da-DK" dirty="0">
                <a:solidFill>
                  <a:prstClr val="black"/>
                </a:solidFill>
                <a:latin typeface="Tw Cen MT" panose="020B0602020104020603" pitchFamily="34" charset="0"/>
                <a:ea typeface="Verdana" panose="020B0604030504040204" pitchFamily="34" charset="0"/>
              </a:rPr>
              <a:t>One-pagere samler centrale resultater</a:t>
            </a:r>
            <a:endParaRPr lang="da-DK" sz="1000" dirty="0">
              <a:latin typeface="Verdana" panose="020B0604030504040204" pitchFamily="34" charset="0"/>
              <a:ea typeface="Verdana" panose="020B0604030504040204" pitchFamily="34" charset="0"/>
            </a:endParaRPr>
          </a:p>
          <a:p>
            <a:r>
              <a:rPr lang="da-DK" sz="1000" dirty="0">
                <a:latin typeface="Verdana" panose="020B0604030504040204" pitchFamily="34" charset="0"/>
                <a:ea typeface="Verdana" panose="020B0604030504040204" pitchFamily="34" charset="0"/>
              </a:rPr>
              <a:t>Der er ikke længere en national rapport, da den er erstattet af en one-pager med de centrale nationale resultater. Der er også en </a:t>
            </a:r>
            <a:r>
              <a:rPr lang="da-DK" sz="1000" dirty="0" err="1">
                <a:latin typeface="Verdana" panose="020B0604030504040204" pitchFamily="34" charset="0"/>
                <a:ea typeface="Verdana" panose="020B0604030504040204" pitchFamily="34" charset="0"/>
              </a:rPr>
              <a:t>one</a:t>
            </a:r>
            <a:r>
              <a:rPr lang="da-DK" sz="1000" dirty="0">
                <a:latin typeface="Verdana" panose="020B0604030504040204" pitchFamily="34" charset="0"/>
                <a:ea typeface="Verdana" panose="020B0604030504040204" pitchFamily="34" charset="0"/>
              </a:rPr>
              <a:t>-pager for LUP Somatik, LUP Akutmodtagelse og LUP Fødende. </a:t>
            </a:r>
          </a:p>
          <a:p>
            <a:endParaRPr lang="da-DK" sz="1000" dirty="0">
              <a:latin typeface="Verdana" panose="020B0604030504040204" pitchFamily="34" charset="0"/>
              <a:ea typeface="Verdana" panose="020B0604030504040204" pitchFamily="34" charset="0"/>
            </a:endParaRPr>
          </a:p>
          <a:p>
            <a:endParaRPr lang="da-DK" sz="1000" dirty="0">
              <a:latin typeface="Verdana" panose="020B0604030504040204" pitchFamily="34" charset="0"/>
              <a:ea typeface="Verdana" panose="020B0604030504040204" pitchFamily="34" charset="0"/>
            </a:endParaRPr>
          </a:p>
          <a:p>
            <a:pPr>
              <a:spcAft>
                <a:spcPts val="600"/>
              </a:spcAft>
            </a:pPr>
            <a:r>
              <a:rPr lang="da-DK" dirty="0">
                <a:solidFill>
                  <a:prstClr val="black"/>
                </a:solidFill>
                <a:latin typeface="Tw Cen MT" panose="020B0602020104020603" pitchFamily="34" charset="0"/>
                <a:ea typeface="Verdana" panose="020B0604030504040204" pitchFamily="34" charset="0"/>
              </a:rPr>
              <a:t>Tema-/inspirationsrapporter</a:t>
            </a:r>
          </a:p>
          <a:p>
            <a:r>
              <a:rPr lang="da-DK" sz="1000" dirty="0">
                <a:latin typeface="Verdana" panose="020B0604030504040204" pitchFamily="34" charset="0"/>
                <a:ea typeface="Verdana" panose="020B0604030504040204" pitchFamily="34" charset="0"/>
              </a:rPr>
              <a:t>Der kommer desuden rapporter, som fx sætter fokus på områder eller går i dybden med aktuelle emner, som giver ny viden og inspiration til ny praksis på afdelingerne. </a:t>
            </a:r>
          </a:p>
        </p:txBody>
      </p:sp>
    </p:spTree>
    <p:extLst>
      <p:ext uri="{BB962C8B-B14F-4D97-AF65-F5344CB8AC3E}">
        <p14:creationId xmlns:p14="http://schemas.microsoft.com/office/powerpoint/2010/main" val="115394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kstboks 47"/>
          <p:cNvSpPr txBox="1"/>
          <p:nvPr/>
        </p:nvSpPr>
        <p:spPr>
          <a:xfrm>
            <a:off x="272480" y="343812"/>
            <a:ext cx="6336704" cy="461665"/>
          </a:xfrm>
          <a:prstGeom prst="rect">
            <a:avLst/>
          </a:prstGeom>
          <a:noFill/>
        </p:spPr>
        <p:txBody>
          <a:bodyPr wrap="square" rtlCol="0">
            <a:spAutoFit/>
          </a:bodyPr>
          <a:lstStyle/>
          <a:p>
            <a:r>
              <a:rPr lang="da-DK" sz="2400" dirty="0">
                <a:latin typeface="Tw Cen MT" panose="020B0602020104020603" pitchFamily="34" charset="0"/>
              </a:rPr>
              <a:t>Opgaver i de månedlige målinger</a:t>
            </a:r>
            <a:r>
              <a:rPr lang="da-DK" sz="1400" dirty="0">
                <a:solidFill>
                  <a:srgbClr val="FF0000"/>
                </a:solidFill>
                <a:latin typeface="Tw Cen MT" panose="020B0602020104020603" pitchFamily="34" charset="0"/>
              </a:rPr>
              <a:t> </a:t>
            </a:r>
            <a:endParaRPr lang="da-DK" sz="2400" dirty="0">
              <a:latin typeface="Tw Cen MT" panose="020B0602020104020603" pitchFamily="34" charset="0"/>
            </a:endParaRPr>
          </a:p>
        </p:txBody>
      </p:sp>
      <p:sp>
        <p:nvSpPr>
          <p:cNvPr id="5" name="Tekstfelt 4">
            <a:extLst>
              <a:ext uri="{FF2B5EF4-FFF2-40B4-BE49-F238E27FC236}">
                <a16:creationId xmlns:a16="http://schemas.microsoft.com/office/drawing/2014/main" id="{2E501164-2F1B-49F2-843D-84E096F155D1}"/>
              </a:ext>
            </a:extLst>
          </p:cNvPr>
          <p:cNvSpPr txBox="1"/>
          <p:nvPr/>
        </p:nvSpPr>
        <p:spPr>
          <a:xfrm>
            <a:off x="8985449" y="6586218"/>
            <a:ext cx="511679"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8</a:t>
            </a:r>
          </a:p>
        </p:txBody>
      </p:sp>
      <p:sp>
        <p:nvSpPr>
          <p:cNvPr id="2" name="Rektangel 1">
            <a:extLst>
              <a:ext uri="{FF2B5EF4-FFF2-40B4-BE49-F238E27FC236}">
                <a16:creationId xmlns:a16="http://schemas.microsoft.com/office/drawing/2014/main" id="{99FFC08F-8FDB-4A87-B501-BC78FF229FDD}"/>
              </a:ext>
            </a:extLst>
          </p:cNvPr>
          <p:cNvSpPr/>
          <p:nvPr/>
        </p:nvSpPr>
        <p:spPr>
          <a:xfrm>
            <a:off x="1424608" y="1988840"/>
            <a:ext cx="2613786" cy="3816424"/>
          </a:xfrm>
          <a:prstGeom prst="rect">
            <a:avLst/>
          </a:prstGeom>
          <a:solidFill>
            <a:srgbClr val="0068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Rektangel 6">
            <a:extLst>
              <a:ext uri="{FF2B5EF4-FFF2-40B4-BE49-F238E27FC236}">
                <a16:creationId xmlns:a16="http://schemas.microsoft.com/office/drawing/2014/main" id="{55CE3468-DC3D-41CA-8244-A20694FC364D}"/>
              </a:ext>
            </a:extLst>
          </p:cNvPr>
          <p:cNvSpPr/>
          <p:nvPr/>
        </p:nvSpPr>
        <p:spPr>
          <a:xfrm>
            <a:off x="5565068" y="1994404"/>
            <a:ext cx="2670740" cy="3810860"/>
          </a:xfrm>
          <a:prstGeom prst="rect">
            <a:avLst/>
          </a:prstGeom>
          <a:solidFill>
            <a:srgbClr val="19AF47">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F778E0B2-AE6A-4194-BF10-E283373EDA5F}"/>
              </a:ext>
            </a:extLst>
          </p:cNvPr>
          <p:cNvSpPr txBox="1"/>
          <p:nvPr/>
        </p:nvSpPr>
        <p:spPr>
          <a:xfrm>
            <a:off x="1517277" y="2256709"/>
            <a:ext cx="2428448" cy="3631763"/>
          </a:xfrm>
          <a:prstGeom prst="rect">
            <a:avLst/>
          </a:prstGeom>
          <a:noFill/>
        </p:spPr>
        <p:txBody>
          <a:bodyPr wrap="square" rtlCol="0">
            <a:spAutoFit/>
          </a:bodyPr>
          <a:lstStyle/>
          <a:p>
            <a:pPr marL="171450" indent="-171450">
              <a:buFont typeface="Arial" panose="020B0604020202020204" pitchFamily="34" charset="0"/>
              <a:buChar char="•"/>
            </a:pPr>
            <a:r>
              <a:rPr lang="da-DK" sz="1000" dirty="0">
                <a:solidFill>
                  <a:schemeClr val="bg1"/>
                </a:solidFill>
                <a:latin typeface="Verdana" panose="020B0604030504040204" pitchFamily="34" charset="0"/>
                <a:ea typeface="Verdana" panose="020B0604030504040204" pitchFamily="34" charset="0"/>
              </a:rPr>
              <a:t>Vælge hvordan de lokale spørgsmål skal fordeles mellem region og afdelinger.</a:t>
            </a:r>
          </a:p>
          <a:p>
            <a:pPr marL="171450" indent="-171450">
              <a:buFont typeface="Arial" panose="020B0604020202020204" pitchFamily="34" charset="0"/>
              <a:buChar char="•"/>
            </a:pPr>
            <a:endParaRPr lang="da-DK" sz="1000" dirty="0">
              <a:solidFill>
                <a:schemeClr val="bg1"/>
              </a:solidFill>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r>
              <a:rPr lang="da-DK" sz="1000" dirty="0">
                <a:solidFill>
                  <a:schemeClr val="bg1"/>
                </a:solidFill>
                <a:latin typeface="Verdana" panose="020B0604030504040204" pitchFamily="34" charset="0"/>
                <a:ea typeface="Verdana" panose="020B0604030504040204" pitchFamily="34" charset="0"/>
              </a:rPr>
              <a:t>Vælge </a:t>
            </a:r>
            <a:r>
              <a:rPr lang="da-DK" sz="1000" i="1" dirty="0">
                <a:solidFill>
                  <a:schemeClr val="bg1"/>
                </a:solidFill>
                <a:latin typeface="Verdana" panose="020B0604030504040204" pitchFamily="34" charset="0"/>
                <a:ea typeface="Verdana" panose="020B0604030504040204" pitchFamily="34" charset="0"/>
              </a:rPr>
              <a:t>hvilke</a:t>
            </a:r>
            <a:r>
              <a:rPr lang="da-DK" sz="1000" dirty="0">
                <a:solidFill>
                  <a:schemeClr val="bg1"/>
                </a:solidFill>
                <a:latin typeface="Verdana" panose="020B0604030504040204" pitchFamily="34" charset="0"/>
                <a:ea typeface="Verdana" panose="020B0604030504040204" pitchFamily="34" charset="0"/>
              </a:rPr>
              <a:t> spørgsmål der evt. skal stilles til alle regionens afdelinger.</a:t>
            </a:r>
          </a:p>
          <a:p>
            <a:pPr marL="171450" indent="-171450">
              <a:buFont typeface="Arial" panose="020B0604020202020204" pitchFamily="34" charset="0"/>
              <a:buChar char="•"/>
            </a:pPr>
            <a:endParaRPr lang="da-DK" sz="1000" dirty="0">
              <a:solidFill>
                <a:schemeClr val="bg1"/>
              </a:solidFill>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r>
              <a:rPr lang="da-DK" sz="1000" dirty="0">
                <a:solidFill>
                  <a:schemeClr val="bg1"/>
                </a:solidFill>
                <a:latin typeface="Verdana" panose="020B0604030504040204" pitchFamily="34" charset="0"/>
                <a:ea typeface="Verdana" panose="020B0604030504040204" pitchFamily="34" charset="0"/>
              </a:rPr>
              <a:t>Melde lokale spørgsmål for regionen og afdelinger samlet ind til DEFACTUM.</a:t>
            </a:r>
          </a:p>
          <a:p>
            <a:pPr marL="171450" indent="-171450">
              <a:buFont typeface="Arial" panose="020B0604020202020204" pitchFamily="34" charset="0"/>
              <a:buChar char="•"/>
            </a:pPr>
            <a:endParaRPr lang="da-DK" sz="1000" dirty="0">
              <a:solidFill>
                <a:schemeClr val="bg1"/>
              </a:solidFill>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r>
              <a:rPr lang="da-DK" sz="1000" dirty="0">
                <a:solidFill>
                  <a:schemeClr val="bg1"/>
                </a:solidFill>
                <a:latin typeface="Verdana" panose="020B0604030504040204" pitchFamily="34" charset="0"/>
                <a:ea typeface="Verdana" panose="020B0604030504040204" pitchFamily="34" charset="0"/>
              </a:rPr>
              <a:t>Følge op på regionale resultater for nationale og evt. lokale spørgsmål - løbende og via den årlige status. </a:t>
            </a:r>
          </a:p>
          <a:p>
            <a:r>
              <a:rPr lang="da-DK" sz="1000" dirty="0">
                <a:solidFill>
                  <a:schemeClr val="bg1"/>
                </a:solidFill>
                <a:latin typeface="Verdana" panose="020B0604030504040204" pitchFamily="34" charset="0"/>
                <a:ea typeface="Verdana" panose="020B0604030504040204" pitchFamily="34" charset="0"/>
              </a:rPr>
              <a:t> </a:t>
            </a:r>
          </a:p>
          <a:p>
            <a:pPr marL="171450" indent="-171450">
              <a:buFont typeface="Arial" panose="020B0604020202020204" pitchFamily="34" charset="0"/>
              <a:buChar char="•"/>
            </a:pPr>
            <a:r>
              <a:rPr lang="da-DK" sz="1000" dirty="0">
                <a:solidFill>
                  <a:schemeClr val="bg1"/>
                </a:solidFill>
                <a:latin typeface="Verdana" panose="020B0604030504040204" pitchFamily="34" charset="0"/>
                <a:ea typeface="Verdana" panose="020B0604030504040204" pitchFamily="34" charset="0"/>
              </a:rPr>
              <a:t>Understøtte afdelingernes arbejde med de løbende målinger via den lokale kvalitetsorganisation.</a:t>
            </a:r>
          </a:p>
          <a:p>
            <a:endParaRPr lang="da-DK" sz="1000" dirty="0">
              <a:solidFill>
                <a:schemeClr val="bg1"/>
              </a:solidFill>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endParaRPr lang="da-DK" sz="1000" dirty="0">
              <a:solidFill>
                <a:schemeClr val="bg1"/>
              </a:solidFill>
              <a:latin typeface="Verdana" panose="020B0604030504040204" pitchFamily="34" charset="0"/>
              <a:ea typeface="Verdana" panose="020B0604030504040204" pitchFamily="34" charset="0"/>
            </a:endParaRPr>
          </a:p>
        </p:txBody>
      </p:sp>
      <p:sp>
        <p:nvSpPr>
          <p:cNvPr id="4" name="Tekstfelt 3">
            <a:extLst>
              <a:ext uri="{FF2B5EF4-FFF2-40B4-BE49-F238E27FC236}">
                <a16:creationId xmlns:a16="http://schemas.microsoft.com/office/drawing/2014/main" id="{8D22729D-B6DA-4304-89D2-684F0476946A}"/>
              </a:ext>
            </a:extLst>
          </p:cNvPr>
          <p:cNvSpPr txBox="1"/>
          <p:nvPr/>
        </p:nvSpPr>
        <p:spPr>
          <a:xfrm>
            <a:off x="2144688" y="1152877"/>
            <a:ext cx="2598732" cy="553998"/>
          </a:xfrm>
          <a:prstGeom prst="rect">
            <a:avLst/>
          </a:prstGeom>
          <a:noFill/>
        </p:spPr>
        <p:txBody>
          <a:bodyPr wrap="square" rtlCol="0">
            <a:spAutoFit/>
          </a:bodyPr>
          <a:lstStyle/>
          <a:p>
            <a:r>
              <a:rPr lang="da-DK" sz="3000" dirty="0">
                <a:solidFill>
                  <a:srgbClr val="006837"/>
                </a:solidFill>
                <a:latin typeface="Tw Cen MT" panose="020B0602020104020603" pitchFamily="34" charset="0"/>
              </a:rPr>
              <a:t>Region</a:t>
            </a:r>
          </a:p>
        </p:txBody>
      </p:sp>
      <p:sp>
        <p:nvSpPr>
          <p:cNvPr id="11" name="Tekstfelt 10">
            <a:extLst>
              <a:ext uri="{FF2B5EF4-FFF2-40B4-BE49-F238E27FC236}">
                <a16:creationId xmlns:a16="http://schemas.microsoft.com/office/drawing/2014/main" id="{9FFBCCAB-99AD-4119-8F45-6016BBCEF2CF}"/>
              </a:ext>
            </a:extLst>
          </p:cNvPr>
          <p:cNvSpPr txBox="1"/>
          <p:nvPr/>
        </p:nvSpPr>
        <p:spPr>
          <a:xfrm>
            <a:off x="5961112" y="1142205"/>
            <a:ext cx="2598732" cy="553998"/>
          </a:xfrm>
          <a:prstGeom prst="rect">
            <a:avLst/>
          </a:prstGeom>
          <a:noFill/>
        </p:spPr>
        <p:txBody>
          <a:bodyPr wrap="square" rtlCol="0">
            <a:spAutoFit/>
          </a:bodyPr>
          <a:lstStyle/>
          <a:p>
            <a:r>
              <a:rPr lang="da-DK" sz="3000" dirty="0">
                <a:solidFill>
                  <a:srgbClr val="006837"/>
                </a:solidFill>
                <a:latin typeface="Tw Cen MT" panose="020B0602020104020603" pitchFamily="34" charset="0"/>
              </a:rPr>
              <a:t>Afdeling</a:t>
            </a:r>
          </a:p>
        </p:txBody>
      </p:sp>
      <p:sp>
        <p:nvSpPr>
          <p:cNvPr id="12" name="Tekstfelt 11">
            <a:extLst>
              <a:ext uri="{FF2B5EF4-FFF2-40B4-BE49-F238E27FC236}">
                <a16:creationId xmlns:a16="http://schemas.microsoft.com/office/drawing/2014/main" id="{A8BB78A6-EDBB-4D8B-9B33-4CB8C799134D}"/>
              </a:ext>
            </a:extLst>
          </p:cNvPr>
          <p:cNvSpPr txBox="1"/>
          <p:nvPr/>
        </p:nvSpPr>
        <p:spPr>
          <a:xfrm>
            <a:off x="5624261" y="1980269"/>
            <a:ext cx="2379633" cy="3170099"/>
          </a:xfrm>
          <a:prstGeom prst="rect">
            <a:avLst/>
          </a:prstGeom>
          <a:noFill/>
        </p:spPr>
        <p:txBody>
          <a:bodyPr wrap="square" rtlCol="0">
            <a:spAutoFit/>
          </a:bodyPr>
          <a:lstStyle/>
          <a:p>
            <a:endParaRPr lang="da-DK" sz="1000" dirty="0">
              <a:latin typeface="Verdana" panose="020B0604030504040204" pitchFamily="34" charset="0"/>
              <a:ea typeface="Verdana" panose="020B0604030504040204" pitchFamily="34" charset="0"/>
            </a:endParaRPr>
          </a:p>
          <a:p>
            <a:endParaRPr lang="da-DK" sz="1000" dirty="0">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r>
              <a:rPr lang="da-DK" sz="1000" dirty="0">
                <a:latin typeface="Verdana" panose="020B0604030504040204" pitchFamily="34" charset="0"/>
                <a:ea typeface="Verdana" panose="020B0604030504040204" pitchFamily="34" charset="0"/>
              </a:rPr>
              <a:t>Vælge evt. lokale spørgsmål.</a:t>
            </a:r>
          </a:p>
          <a:p>
            <a:pPr marL="171450" indent="-171450">
              <a:buFont typeface="Arial" panose="020B0604020202020204" pitchFamily="34" charset="0"/>
              <a:buChar char="•"/>
            </a:pPr>
            <a:endParaRPr lang="da-DK" sz="1000" dirty="0">
              <a:latin typeface="Verdana" panose="020B0604030504040204" pitchFamily="34" charset="0"/>
              <a:ea typeface="Verdana" panose="020B0604030504040204" pitchFamily="34" charset="0"/>
            </a:endParaRPr>
          </a:p>
          <a:p>
            <a:endParaRPr lang="da-DK" sz="1000" dirty="0">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r>
              <a:rPr lang="da-DK" sz="1000" dirty="0">
                <a:latin typeface="Verdana" panose="020B0604030504040204" pitchFamily="34" charset="0"/>
                <a:ea typeface="Verdana" panose="020B0604030504040204" pitchFamily="34" charset="0"/>
              </a:rPr>
              <a:t>Melde lokale spørgsmål for  afdelingen ind til regionen.</a:t>
            </a:r>
          </a:p>
          <a:p>
            <a:pPr marL="171450" indent="-171450">
              <a:buFont typeface="Arial" panose="020B0604020202020204" pitchFamily="34" charset="0"/>
              <a:buChar char="•"/>
            </a:pPr>
            <a:endParaRPr lang="da-DK" sz="1000" dirty="0">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r>
              <a:rPr lang="da-DK" sz="1000" dirty="0">
                <a:latin typeface="Verdana" panose="020B0604030504040204" pitchFamily="34" charset="0"/>
                <a:ea typeface="Verdana" panose="020B0604030504040204" pitchFamily="34" charset="0"/>
              </a:rPr>
              <a:t>Motivere patienter til at deltage fx ved at placere informationsmateriale på centrale steder.</a:t>
            </a:r>
          </a:p>
          <a:p>
            <a:endParaRPr lang="da-DK" sz="1000" dirty="0">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r>
              <a:rPr lang="da-DK" sz="1000" dirty="0">
                <a:latin typeface="Verdana" panose="020B0604030504040204" pitchFamily="34" charset="0"/>
                <a:ea typeface="Verdana" panose="020B0604030504040204" pitchFamily="34" charset="0"/>
              </a:rPr>
              <a:t>Løbende følge op på resultater for nationale og evt. lokale spørgsmål fra de månedlige målinger og arbejde med forbedringer for patienterne.</a:t>
            </a:r>
          </a:p>
          <a:p>
            <a:endParaRPr lang="da-DK" sz="1000" dirty="0">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endParaRPr lang="da-DK" sz="1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98967099"/>
      </p:ext>
    </p:extLst>
  </p:cSld>
  <p:clrMapOvr>
    <a:masterClrMapping/>
  </p:clrMapOvr>
</p:sld>
</file>

<file path=ppt/theme/theme1.xml><?xml version="1.0" encoding="utf-8"?>
<a:theme xmlns:a="http://schemas.openxmlformats.org/drawingml/2006/main" name="Kontortema">
  <a:themeElements>
    <a:clrScheme name="LUP farveskala">
      <a:dk1>
        <a:sysClr val="windowText" lastClr="000000"/>
      </a:dk1>
      <a:lt1>
        <a:sysClr val="window" lastClr="FFFFFF"/>
      </a:lt1>
      <a:dk2>
        <a:srgbClr val="234858"/>
      </a:dk2>
      <a:lt2>
        <a:srgbClr val="E7E6E6"/>
      </a:lt2>
      <a:accent1>
        <a:srgbClr val="7092AF"/>
      </a:accent1>
      <a:accent2>
        <a:srgbClr val="234858"/>
      </a:accent2>
      <a:accent3>
        <a:srgbClr val="006A6E"/>
      </a:accent3>
      <a:accent4>
        <a:srgbClr val="2052CE"/>
      </a:accent4>
      <a:accent5>
        <a:srgbClr val="F48580"/>
      </a:accent5>
      <a:accent6>
        <a:srgbClr val="A1DBE4"/>
      </a:accent6>
      <a:hlink>
        <a:srgbClr val="60C3AD"/>
      </a:hlink>
      <a:folHlink>
        <a:srgbClr val="0000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1627</Words>
  <Application>Microsoft Office PowerPoint</Application>
  <PresentationFormat>A4-papir (210 x 297 mm)</PresentationFormat>
  <Paragraphs>196</Paragraphs>
  <Slides>12</Slides>
  <Notes>12</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12</vt:i4>
      </vt:variant>
    </vt:vector>
  </HeadingPairs>
  <TitlesOfParts>
    <vt:vector size="18" baseType="lpstr">
      <vt:lpstr>MS PMincho</vt:lpstr>
      <vt:lpstr>Arial</vt:lpstr>
      <vt:lpstr>Calibri</vt:lpstr>
      <vt:lpstr>Tw Cen MT</vt:lpstr>
      <vt:lpstr>Verdana</vt:lpstr>
      <vt:lpstr>Kontortema</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Region Midtjylland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Simone Witzel</dc:creator>
  <cp:lastModifiedBy>Simone Witzel</cp:lastModifiedBy>
  <cp:revision>58</cp:revision>
  <cp:lastPrinted>2022-01-25T10:41:48Z</cp:lastPrinted>
  <dcterms:created xsi:type="dcterms:W3CDTF">2017-01-11T13:12:49Z</dcterms:created>
  <dcterms:modified xsi:type="dcterms:W3CDTF">2025-06-17T12:29:58Z</dcterms:modified>
</cp:coreProperties>
</file>