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294" r:id="rId3"/>
    <p:sldId id="344" r:id="rId4"/>
    <p:sldId id="334" r:id="rId5"/>
    <p:sldId id="383" r:id="rId6"/>
    <p:sldId id="363" r:id="rId7"/>
    <p:sldId id="376" r:id="rId8"/>
    <p:sldId id="365" r:id="rId9"/>
    <p:sldId id="364" r:id="rId10"/>
    <p:sldId id="373" r:id="rId11"/>
    <p:sldId id="378" r:id="rId12"/>
    <p:sldId id="374" r:id="rId13"/>
    <p:sldId id="369" r:id="rId14"/>
    <p:sldId id="387" r:id="rId15"/>
    <p:sldId id="372" r:id="rId16"/>
    <p:sldId id="385" r:id="rId17"/>
  </p:sldIdLst>
  <p:sldSz cx="9144000" cy="6858000" type="screen4x3"/>
  <p:notesSz cx="6797675" cy="9926638"/>
  <p:custDataLst>
    <p:tags r:id="rId20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itzel" initials="SW" lastIdx="3" clrIdx="0"/>
  <p:cmAuthor id="1" name="Sara Flensborg Hansen" initials="SFH" lastIdx="1" clrIdx="1"/>
  <p:cmAuthor id="2" name="Elisa Bak Bødskov" initials="elboed" lastIdx="2" clrIdx="2">
    <p:extLst>
      <p:ext uri="{19B8F6BF-5375-455C-9EA6-DF929625EA0E}">
        <p15:presenceInfo xmlns:p15="http://schemas.microsoft.com/office/powerpoint/2012/main" userId="Elisa Bak Bød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ECE0"/>
    <a:srgbClr val="766B56"/>
    <a:srgbClr val="0A6938"/>
    <a:srgbClr val="799A78"/>
    <a:srgbClr val="A3BAA2"/>
    <a:srgbClr val="467A50"/>
    <a:srgbClr val="4DA99C"/>
    <a:srgbClr val="2E8A7D"/>
    <a:srgbClr val="BECDBD"/>
    <a:srgbClr val="8BC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5" autoAdjust="0"/>
    <p:restoredTop sz="95569" autoAdjust="0"/>
  </p:normalViewPr>
  <p:slideViewPr>
    <p:cSldViewPr>
      <p:cViewPr varScale="1">
        <p:scale>
          <a:sx n="81" d="100"/>
          <a:sy n="81" d="100"/>
        </p:scale>
        <p:origin x="10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BA3B54-D835-42E3-91C9-DF3B610252B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258763"/>
            <a:ext cx="2703513" cy="202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2357438"/>
            <a:ext cx="54387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/>
              <a:t>Klik for at redigere teksttypografierne i masteren</a:t>
            </a:r>
          </a:p>
          <a:p>
            <a:pPr lvl="1"/>
            <a:r>
              <a:rPr lang="da-DK" altLang="da-DK" noProof="0"/>
              <a:t>Andet niveau</a:t>
            </a:r>
          </a:p>
          <a:p>
            <a:pPr lvl="2"/>
            <a:r>
              <a:rPr lang="da-DK" altLang="da-DK" noProof="0"/>
              <a:t>Tredje niveau</a:t>
            </a:r>
          </a:p>
          <a:p>
            <a:pPr lvl="3"/>
            <a:r>
              <a:rPr lang="da-DK" altLang="da-DK" noProof="0"/>
              <a:t>Fjerde niveau</a:t>
            </a:r>
          </a:p>
          <a:p>
            <a:pPr lvl="4"/>
            <a:r>
              <a:rPr lang="da-DK" altLang="da-DK" noProof="0"/>
              <a:t>Femte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96438"/>
            <a:ext cx="2946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AB2EEB-92FB-4F27-B909-849086E8E8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5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6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0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3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1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1252-AC97-4D40-961E-E862D0CC522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DA5-CCBF-435C-BAD3-6168AABDD04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8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A75-EB23-4C5D-A471-20D9D60410A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3975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240A-5137-4912-AEBC-A97B7E91A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8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DE2B-7A3E-400C-85BD-E9B765E869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96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0899-CB7C-40FA-B75A-9E9AF9151F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56E6-20B1-4564-8E19-4E9FA90C0A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80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962-C285-4CC5-A422-5C73956B77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3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ED4-649C-444C-9A92-2FD5B101FB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8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A3F-41EC-49B0-B54F-8522D9FBC68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542-5F1F-40DF-949A-E70AEC5F29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E4A-D44C-44F2-8817-0C3A0D78F4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5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A8-8C8A-43B1-AD28-6A5E8F8E81C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7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B1AA-81FC-4863-8A72-2C389632EB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32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D83-82AB-4A40-9680-D5A9C980D0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7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635F-2F70-4DBC-BFB0-DF215F41F1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0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BAB-1F67-4F5E-B924-A1C045ACFF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5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1F68-6DC1-4639-A909-CA52B1CF1F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B4C1-9745-4BFE-B918-DEF4A7EE46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4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59D-175C-4CDF-9066-1DE2DFB0DB6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4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D089-C452-4ACC-8836-237E73FBE1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8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3C5-E5C1-4604-A71E-AD8048225CC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7AD-05F9-4C3C-82B6-BC91D6082C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E30-6107-43F6-9860-E7966EDCA43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9CA5-987B-4488-BF4E-DA59307CF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547938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20F1DE-083A-4004-BBEC-4F8063C6E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49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80C4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80C41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44128-54B7-4AFC-AC2B-47EB0580959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296025" y="6400800"/>
            <a:ext cx="2484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700" b="0" dirty="0">
                <a:solidFill>
                  <a:schemeClr val="tx1"/>
                </a:solidFill>
              </a:rPr>
              <a:t>©  Center for Kvalitetsudvikling, Region Midtjylland</a:t>
            </a:r>
          </a:p>
        </p:txBody>
      </p:sp>
      <p:sp>
        <p:nvSpPr>
          <p:cNvPr id="205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836863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132856"/>
            <a:ext cx="8352928" cy="1127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a-DK" altLang="da-DK" sz="3500" dirty="0">
                <a:solidFill>
                  <a:srgbClr val="0A6938"/>
                </a:solidFill>
              </a:rPr>
              <a:t>Introduktion til </a:t>
            </a:r>
            <a:br>
              <a:rPr lang="da-DK" altLang="da-DK" sz="3500" dirty="0">
                <a:solidFill>
                  <a:srgbClr val="0A6938"/>
                </a:solidFill>
              </a:rPr>
            </a:br>
            <a:r>
              <a:rPr lang="da-DK" altLang="da-DK" sz="3500" dirty="0">
                <a:solidFill>
                  <a:srgbClr val="0A6938"/>
                </a:solidFill>
              </a:rPr>
              <a:t>LUP Psykiatri 2</a:t>
            </a:r>
            <a:r>
              <a:rPr lang="da-DK" altLang="da-DK" sz="3500" dirty="0">
                <a:solidFill>
                  <a:srgbClr val="0A6938"/>
                </a:solidFill>
                <a:cs typeface="Arial" charset="0"/>
              </a:rPr>
              <a:t>024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5432405" cy="11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124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552" y="836712"/>
            <a:ext cx="7077075" cy="504279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Årlig undersøgelsescyklus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1600" dirty="0">
                <a:solidFill>
                  <a:srgbClr val="0A6938"/>
                </a:solidFill>
              </a:rPr>
              <a:t>- for koncept med personlig udlevering af spørgeskema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611558" y="3032956"/>
            <a:ext cx="7615501" cy="11881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8" name="Afrundet rektangel 27"/>
          <p:cNvSpPr/>
          <p:nvPr/>
        </p:nvSpPr>
        <p:spPr bwMode="auto">
          <a:xfrm>
            <a:off x="611560" y="5132080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3"/>
          <p:cNvSpPr txBox="1">
            <a:spLocks noChangeAspect="1" noChangeArrowheads="1"/>
          </p:cNvSpPr>
          <p:nvPr/>
        </p:nvSpPr>
        <p:spPr bwMode="auto">
          <a:xfrm>
            <a:off x="647262" y="5157192"/>
            <a:ext cx="10909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Marts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spect="1" noChangeArrowheads="1"/>
          </p:cNvSpPr>
          <p:nvPr/>
        </p:nvSpPr>
        <p:spPr bwMode="auto">
          <a:xfrm>
            <a:off x="2057115" y="5157192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Resultater offentliggøres</a:t>
            </a:r>
          </a:p>
        </p:txBody>
      </p:sp>
      <p:sp>
        <p:nvSpPr>
          <p:cNvPr id="31" name="Afrundet rektangel 30"/>
          <p:cNvSpPr/>
          <p:nvPr/>
        </p:nvSpPr>
        <p:spPr bwMode="auto">
          <a:xfrm>
            <a:off x="611560" y="3050087"/>
            <a:ext cx="7411216" cy="45092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611560" y="3266110"/>
            <a:ext cx="7411216" cy="954978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611560" y="3068960"/>
            <a:ext cx="11602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September-oktober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2028521" y="3068960"/>
            <a:ext cx="6215887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da-DK" sz="14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Voksne (specialiserede retspsykiatri): Uge 36 - 38 (3 uger)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611560" y="4700032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2065039" y="4725144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Afsnits-, afdelings- og regionsrapporter</a:t>
            </a:r>
          </a:p>
        </p:txBody>
      </p:sp>
      <p:sp>
        <p:nvSpPr>
          <p:cNvPr id="41" name="Rectangle 3"/>
          <p:cNvSpPr txBox="1">
            <a:spLocks noChangeAspect="1" noChangeArrowheads="1"/>
          </p:cNvSpPr>
          <p:nvPr/>
        </p:nvSpPr>
        <p:spPr bwMode="auto">
          <a:xfrm>
            <a:off x="639944" y="4680925"/>
            <a:ext cx="10252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05950" y="4285429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3"/>
          <p:cNvSpPr txBox="1">
            <a:spLocks noChangeAspect="1" noChangeArrowheads="1"/>
          </p:cNvSpPr>
          <p:nvPr/>
        </p:nvSpPr>
        <p:spPr bwMode="auto">
          <a:xfrm>
            <a:off x="647263" y="4257092"/>
            <a:ext cx="126044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September-december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2057121" y="4293096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Scanning af spørgeskemaer og databehandling</a:t>
            </a:r>
          </a:p>
        </p:txBody>
      </p:sp>
      <p:sp>
        <p:nvSpPr>
          <p:cNvPr id="43" name="Afrundet rektangel 42"/>
          <p:cNvSpPr/>
          <p:nvPr/>
        </p:nvSpPr>
        <p:spPr bwMode="auto">
          <a:xfrm>
            <a:off x="611558" y="2636912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605950" y="2690046"/>
            <a:ext cx="977416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August</a:t>
            </a: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992425" y="2636912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Modtagelse af undersøgelsesmateriale, lokale informationsmøder</a:t>
            </a:r>
          </a:p>
        </p:txBody>
      </p:sp>
      <p:sp>
        <p:nvSpPr>
          <p:cNvPr id="44" name="Afrundet rektangel 43"/>
          <p:cNvSpPr/>
          <p:nvPr/>
        </p:nvSpPr>
        <p:spPr bwMode="auto">
          <a:xfrm>
            <a:off x="611560" y="2204864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611560" y="2257998"/>
            <a:ext cx="950117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Maj</a:t>
            </a: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1992426" y="2204864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 og ambulatorier indsendes til DEFACTUM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rundet rektangel 25"/>
          <p:cNvSpPr/>
          <p:nvPr/>
        </p:nvSpPr>
        <p:spPr bwMode="auto">
          <a:xfrm>
            <a:off x="635969" y="1700808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UNDERSØGELSENS TEMAER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611559" y="4284618"/>
            <a:ext cx="8033813" cy="57143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35968" y="4437112"/>
            <a:ext cx="8009403" cy="4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500" dirty="0">
                <a:solidFill>
                  <a:schemeClr val="bg1"/>
                </a:solidFill>
              </a:rPr>
              <a:t>Mulighed for at skrive kommentarer til flere spørgsmål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1" name="Billed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 bwMode="auto">
          <a:xfrm>
            <a:off x="4709342" y="2538190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4709343" y="2569537"/>
            <a:ext cx="3936030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Patient- og pårørendeinddragelse</a:t>
            </a:r>
          </a:p>
        </p:txBody>
      </p:sp>
      <p:sp>
        <p:nvSpPr>
          <p:cNvPr id="30" name="Afrundet rektangel 29"/>
          <p:cNvSpPr/>
          <p:nvPr/>
        </p:nvSpPr>
        <p:spPr bwMode="auto">
          <a:xfrm>
            <a:off x="611559" y="2564904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635969" y="2708920"/>
            <a:ext cx="39116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Patient/pårørendeoplevede fejl</a:t>
            </a:r>
          </a:p>
        </p:txBody>
      </p:sp>
      <p:sp>
        <p:nvSpPr>
          <p:cNvPr id="38" name="Rectangle 3"/>
          <p:cNvSpPr txBox="1">
            <a:spLocks noChangeAspect="1" noChangeArrowheads="1"/>
          </p:cNvSpPr>
          <p:nvPr/>
        </p:nvSpPr>
        <p:spPr bwMode="auto">
          <a:xfrm>
            <a:off x="755576" y="1700808"/>
            <a:ext cx="3792014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Personalet</a:t>
            </a:r>
          </a:p>
        </p:txBody>
      </p:sp>
      <p:sp>
        <p:nvSpPr>
          <p:cNvPr id="41" name="Afrundet rektangel 40"/>
          <p:cNvSpPr/>
          <p:nvPr/>
        </p:nvSpPr>
        <p:spPr bwMode="auto">
          <a:xfrm>
            <a:off x="4709341" y="340228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5273200" y="3577649"/>
            <a:ext cx="2808312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Samlet indtryk</a:t>
            </a: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716016" y="170080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23763" y="342469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4716017" y="1700808"/>
            <a:ext cx="3960500" cy="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635969" y="3402287"/>
            <a:ext cx="3911621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400" dirty="0">
                <a:solidFill>
                  <a:schemeClr val="bg1"/>
                </a:solidFill>
              </a:rPr>
              <a:t>For udvalgte patientgrupper: Modtagelsen, Tvang, Udskrivelse, Sammenhæng og samarbejde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RESULTATER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79189" y="1916832"/>
            <a:ext cx="8241283" cy="4154041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Rapporter på flere niveauer: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Regionale 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Afdelingsrapporter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Rapport for afsnit/ambulatorier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Krav for rapportering: 10 udleverede spørgeskemaer </a:t>
            </a:r>
            <a:r>
              <a:rPr lang="da-DK" altLang="da-DK" sz="2400" i="1" dirty="0">
                <a:solidFill>
                  <a:srgbClr val="0A6938"/>
                </a:solidFill>
              </a:rPr>
              <a:t>og</a:t>
            </a:r>
            <a:r>
              <a:rPr lang="da-DK" altLang="da-DK" sz="2400" dirty="0">
                <a:solidFill>
                  <a:srgbClr val="0A6938"/>
                </a:solidFill>
              </a:rPr>
              <a:t> 5 besvarelser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512" y="1052514"/>
            <a:ext cx="4824536" cy="432270"/>
          </a:xfrm>
        </p:spPr>
        <p:txBody>
          <a:bodyPr vert="horz"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Organisering af LUP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05B1C97-765A-888D-92FB-7B237D18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554220"/>
            <a:ext cx="5092792" cy="53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KONTAKT</a:t>
            </a:r>
            <a:br>
              <a:rPr lang="da-DK" altLang="da-DK" dirty="0">
                <a:solidFill>
                  <a:srgbClr val="0A6938"/>
                </a:solidFill>
              </a:rPr>
            </a:b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19138" y="1916832"/>
            <a:ext cx="8169275" cy="41764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I er meget velkomne til at kontakte den regionale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koordinator eller DEFACTUM med spørgsmål om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undersøgelserne.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000" i="1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i="1" dirty="0">
                <a:solidFill>
                  <a:srgbClr val="0A6938"/>
                </a:solidFill>
              </a:rPr>
              <a:t>Simone Witzel, projektleder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DEFACTUM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Olof Palmes Allé 15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8200 Aarhus N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simone.witzel@stab.rm.dk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4042 7144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400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600" b="1" u="sng" dirty="0">
                <a:solidFill>
                  <a:srgbClr val="0A6938"/>
                </a:solidFill>
              </a:rPr>
              <a:t>www.psykiatriundersogelser.dk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3534021" cy="50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545066" cy="501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MENU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1031587" y="177281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1153096" y="1772816"/>
            <a:ext cx="1637444" cy="3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Koncept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5" name="Billed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4" name="Afrundet rektangel 33"/>
          <p:cNvSpPr/>
          <p:nvPr/>
        </p:nvSpPr>
        <p:spPr bwMode="auto">
          <a:xfrm>
            <a:off x="1031583" y="2326727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1107426" y="2351378"/>
            <a:ext cx="4727648" cy="3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Udlevering af spørgeskemaer</a:t>
            </a: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046043" y="285293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115616" y="2878550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Opgaver for tovholder</a:t>
            </a:r>
          </a:p>
        </p:txBody>
      </p:sp>
      <p:sp>
        <p:nvSpPr>
          <p:cNvPr id="36" name="Afrundet rektangel 35"/>
          <p:cNvSpPr/>
          <p:nvPr/>
        </p:nvSpPr>
        <p:spPr bwMode="auto">
          <a:xfrm>
            <a:off x="1031587" y="3386308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"/>
          <p:cNvSpPr txBox="1">
            <a:spLocks noChangeAspect="1" noChangeArrowheads="1"/>
          </p:cNvSpPr>
          <p:nvPr/>
        </p:nvSpPr>
        <p:spPr bwMode="auto">
          <a:xfrm>
            <a:off x="1151141" y="3421914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Årshjul</a:t>
            </a:r>
          </a:p>
        </p:txBody>
      </p:sp>
      <p:sp>
        <p:nvSpPr>
          <p:cNvPr id="37" name="Afrundet rektangel 36"/>
          <p:cNvSpPr/>
          <p:nvPr/>
        </p:nvSpPr>
        <p:spPr bwMode="auto">
          <a:xfrm>
            <a:off x="1031582" y="3935871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3"/>
          <p:cNvSpPr txBox="1">
            <a:spLocks noChangeAspect="1" noChangeArrowheads="1"/>
          </p:cNvSpPr>
          <p:nvPr/>
        </p:nvSpPr>
        <p:spPr bwMode="auto">
          <a:xfrm>
            <a:off x="1115616" y="3933056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Temaer</a:t>
            </a:r>
          </a:p>
        </p:txBody>
      </p:sp>
      <p:sp>
        <p:nvSpPr>
          <p:cNvPr id="38" name="Afrundet rektangel 37"/>
          <p:cNvSpPr/>
          <p:nvPr/>
        </p:nvSpPr>
        <p:spPr bwMode="auto">
          <a:xfrm>
            <a:off x="1031581" y="4496470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115616" y="4509120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1046043" y="5038319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1106246" y="5032845"/>
            <a:ext cx="166555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Organisering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75245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 – fem patientgrupper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5536" y="1684065"/>
            <a:ext cx="8352928" cy="3113087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Årlige patientundersøgelser og B&amp;U forældre-undersøgelser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Voksne patienter er overgået til månedlige målinger (undtaget indlagte i den specialiserede retspsykiatri)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 bwMode="auto">
          <a:xfrm>
            <a:off x="220237" y="3429000"/>
            <a:ext cx="1637444" cy="1152128"/>
          </a:xfrm>
          <a:prstGeom prst="roundRect">
            <a:avLst/>
          </a:prstGeom>
          <a:solidFill>
            <a:srgbClr val="8BC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220237" y="3431952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3631247" y="3440857"/>
            <a:ext cx="1637444" cy="1152128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220237" y="4653136"/>
            <a:ext cx="1637444" cy="1152128"/>
          </a:xfrm>
          <a:prstGeom prst="roundRect">
            <a:avLst/>
          </a:prstGeom>
          <a:solidFill>
            <a:srgbClr val="C2E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1926444" y="4653136"/>
            <a:ext cx="1637444" cy="1152128"/>
          </a:xfrm>
          <a:prstGeom prst="roundRect">
            <a:avLst/>
          </a:prstGeom>
          <a:solidFill>
            <a:srgbClr val="BEC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 bwMode="auto">
          <a:xfrm>
            <a:off x="1926444" y="3423324"/>
            <a:ext cx="1637444" cy="1152128"/>
          </a:xfrm>
          <a:prstGeom prst="roundRect">
            <a:avLst/>
          </a:prstGeom>
          <a:solidFill>
            <a:srgbClr val="A3BA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spect="1" noChangeArrowheads="1"/>
          </p:cNvSpPr>
          <p:nvPr/>
        </p:nvSpPr>
        <p:spPr bwMode="auto">
          <a:xfrm>
            <a:off x="220237" y="4656088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926444" y="3436119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22" name="Rectangle 3"/>
          <p:cNvSpPr txBox="1">
            <a:spLocks noChangeAspect="1" noChangeArrowheads="1"/>
          </p:cNvSpPr>
          <p:nvPr/>
        </p:nvSpPr>
        <p:spPr bwMode="auto">
          <a:xfrm>
            <a:off x="1926444" y="4653136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3631247" y="3440857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500" b="0" dirty="0"/>
          </a:p>
          <a:p>
            <a:pPr marL="0" lvl="0" indent="0" algn="ctr">
              <a:buNone/>
            </a:pPr>
            <a:r>
              <a:rPr lang="da-DK" sz="1400" b="0" dirty="0"/>
              <a:t>Specialiserede</a:t>
            </a:r>
          </a:p>
          <a:p>
            <a:pPr marL="0" lvl="0" indent="0" algn="ctr">
              <a:buNone/>
            </a:pPr>
            <a:r>
              <a:rPr lang="da-DK" sz="1400" b="0" dirty="0"/>
              <a:t>retspsykiatriske</a:t>
            </a:r>
          </a:p>
          <a:p>
            <a:pPr marL="0" lvl="0" indent="0" algn="ctr">
              <a:buNone/>
            </a:pPr>
            <a:r>
              <a:rPr lang="da-DK" sz="1400" b="0" dirty="0"/>
              <a:t>sengeafsnit</a:t>
            </a:r>
          </a:p>
          <a:p>
            <a:pPr marL="0" lvl="0" indent="0" algn="ctr">
              <a:buNone/>
            </a:pPr>
            <a:r>
              <a:rPr lang="da-DK" sz="1400" b="0" dirty="0"/>
              <a:t>Patienter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21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 bwMode="auto">
          <a:xfrm>
            <a:off x="664778" y="2564904"/>
            <a:ext cx="7742857" cy="21602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Undersøgelsesperioder</a:t>
            </a: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899169" y="2780928"/>
            <a:ext cx="7561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Voksne (specialiserede retspsykiatriske afsnit): Uge 36 - 38 (3 uger)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rundet rektangel 17"/>
          <p:cNvSpPr/>
          <p:nvPr/>
        </p:nvSpPr>
        <p:spPr bwMode="auto">
          <a:xfrm>
            <a:off x="4535996" y="4351360"/>
            <a:ext cx="3420380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1115616" y="4351360"/>
            <a:ext cx="3312368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Formål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H="1">
            <a:off x="3635896" y="3527539"/>
            <a:ext cx="0" cy="666324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>
            <a:off x="5292080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1115616" y="2276872"/>
            <a:ext cx="6840760" cy="116587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1236201" y="2573671"/>
            <a:ext cx="6576159" cy="10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Viden om patienter og pårørendes oplevelse og vurdering af psykiatrien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1164193" y="4472533"/>
            <a:ext cx="3191783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Muliggøre sammenligning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Inden for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Mellem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Over tid</a:t>
            </a:r>
          </a:p>
        </p:txBody>
      </p:sp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4716016" y="4437112"/>
            <a:ext cx="3295699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Afdække, hvor der er behov for kvalitets-forbedringer lokalt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6" name="Billed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Design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19138" y="2348880"/>
            <a:ext cx="7453261" cy="4010025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Personalet udleverer spørgeskemaer til patienter for at opnå svar fra flest muligt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Resultater til lokale enheder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Totalundersøgelser af alle patienter i undersøgelsesperioden</a:t>
            </a:r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ambulatorier,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11423" name="Billede 114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72199"/>
            <a:ext cx="3907396" cy="516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ambulatorier, forældre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28918" y="458112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b="0" i="1" dirty="0"/>
          </a:p>
          <a:p>
            <a:r>
              <a:rPr lang="da-DK" sz="1200" b="0" i="1" dirty="0"/>
              <a:t>Patienter og forældres svar kobles via deres ID-nummer. Ambulatoriet modtager spørgeskemasæt, som består af ét patientskema og ét forældreskema. Der kan udleveres ét forældreskema pr. barn.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013" y="2161884"/>
            <a:ext cx="3975974" cy="2534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750" y="908721"/>
            <a:ext cx="7077075" cy="936103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OPGAVER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Lokal tovholder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608382" y="2012060"/>
            <a:ext cx="7455296" cy="66648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690277" y="2060848"/>
            <a:ext cx="72915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Undersøgelserne har en tovholder på hvert afsnit/ambulatorium. Tovholderen sørger for at undersøgelserne afvikles efter konceptet. </a:t>
            </a:r>
          </a:p>
        </p:txBody>
      </p:sp>
      <p:sp>
        <p:nvSpPr>
          <p:cNvPr id="8" name="Afrundet rektangel 7"/>
          <p:cNvSpPr/>
          <p:nvPr/>
        </p:nvSpPr>
        <p:spPr bwMode="auto">
          <a:xfrm>
            <a:off x="645097" y="3212976"/>
            <a:ext cx="7455295" cy="2592288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 bwMode="auto">
          <a:xfrm>
            <a:off x="645096" y="2852936"/>
            <a:ext cx="7455296" cy="864096"/>
          </a:xfrm>
          <a:prstGeom prst="roundRect">
            <a:avLst>
              <a:gd name="adj" fmla="val 23146"/>
            </a:avLst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645096" y="4941168"/>
            <a:ext cx="7455296" cy="108012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742927" y="2996952"/>
            <a:ext cx="73448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Tovholderens opgaver: 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informeres om undersøgelsen og motiveres til at bakke op om den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udleverer spørgeskemaer og udfylder registreringsark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Modtagelse og opbevaring af materiale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Ophængning af informationsplakater og evt. postkasse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Registreringsark samles og sendes til DEFACTUM en gang om ugen i undersøgelsesperioden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Sikre at postkassen tømmes løbende og sende indholdet sammen med registreringsarkene i de store svarkuverter 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Evt. sørge for internetadgang eller adgang til iPad eller computer så patienter og pårørende kan besvare elektronisk. Der er link til elektronisk besvarelse i følgebrevet til spørgeskemaet.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ktion til &amp;#x0D;&amp;#x0A;LUP Psykiatri 2020&amp;quot;&quot;/&gt;&lt;property id=&quot;20307&quot; value=&quot;294&quot;/&gt;&lt;/object&gt;&lt;object type=&quot;3&quot; unique_id=&quot;10005&quot;&gt;&lt;property id=&quot;20148&quot; value=&quot;5&quot;/&gt;&lt;property id=&quot;20300&quot; value=&quot;Slide 2 - &amp;quot;MENU&amp;quot;&quot;/&gt;&lt;property id=&quot;20307&quot; value=&quot;344&quot;/&gt;&lt;/object&gt;&lt;object type=&quot;3&quot; unique_id=&quot;10006&quot;&gt;&lt;property id=&quot;20148&quot; value=&quot;5&quot;/&gt;&lt;property id=&quot;20300&quot; value=&quot;Slide 3 - &amp;quot;KONCEPT - 9 delundersøgelser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KONCEPT&amp;#x0D;&amp;#x0A;Undersøgelsesperioder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KONCEPT&amp;#x0D;&amp;#x0A;Formål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KONCEPT&amp;#x0D;&amp;#x0A;Design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UDLEVERING AF SPØRGESKEMA&amp;#x0D;&amp;#x0A;Sengeafsnit, voksne&amp;quot;&quot;/&gt;&lt;property id=&quot;20307&quot; value=&quot;352&quot;/&gt;&lt;/object&gt;&lt;object type=&quot;3&quot; unique_id=&quot;10011&quot;&gt;&lt;property id=&quot;20148&quot; value=&quot;5&quot;/&gt;&lt;property id=&quot;20300&quot; value=&quot;Slide 8 - &amp;quot;UDLEVERING AF SPØRGESKEMA&amp;#x0D;&amp;#x0A;Ambulant psykiatri, voksne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UDLEVERING AF SPØRGESKEMA&amp;#x0D;&amp;#x0A;B&amp;amp;U ambulatorier, patienter&amp;quot;&quot;/&gt;&lt;property id=&quot;20307&quot; value=&quot;365&quot;/&gt;&lt;/object&gt;&lt;object type=&quot;3&quot; unique_id=&quot;10013&quot;&gt;&lt;property id=&quot;20148&quot; value=&quot;5&quot;/&gt;&lt;property id=&quot;20300&quot; value=&quot;Slide 10 - &amp;quot;UDLEVERING AF SPØRGESKEMA&amp;#x0D;&amp;#x0A;B&amp;amp;U ambulatorier, forældre&amp;quot;&quot;/&gt;&lt;property id=&quot;20307&quot; value=&quot;364&quot;/&gt;&lt;/object&gt;&lt;object type=&quot;3&quot; unique_id=&quot;10014&quot;&gt;&lt;property id=&quot;20148&quot; value=&quot;5&quot;/&gt;&lt;property id=&quot;20300&quot; value=&quot;Slide 11 - &amp;quot;UDLEVERING AF SPØRGESKEMA&amp;#x0D;&amp;#x0A;B&amp;amp;U dag- og døgnafsnit, patienter&amp;quot;&quot;/&gt;&lt;property id=&quot;20307&quot; value=&quot;380&quot;/&gt;&lt;/object&gt;&lt;object type=&quot;3&quot; unique_id=&quot;10015&quot;&gt;&lt;property id=&quot;20148&quot; value=&quot;5&quot;/&gt;&lt;property id=&quot;20300&quot; value=&quot;Slide 12 - &amp;quot;UDLEVERING AF SPØRGESKEMA&amp;#x0D;&amp;#x0A;B&amp;amp;U dag- og døgnafsnit, forældre&amp;quot;&quot;/&gt;&lt;property id=&quot;20307&quot; value=&quot;381&quot;/&gt;&lt;/object&gt;&lt;object type=&quot;3&quot; unique_id=&quot;10016&quot;&gt;&lt;property id=&quot;20148&quot; value=&quot;5&quot;/&gt;&lt;property id=&quot;20300&quot; value=&quot;Slide 13 - &amp;quot;UDLEVERING AF SPØRGESKEMA&amp;#x0D;&amp;#x0A;Specialiserede retspsykiatriske afsnit&amp;quot;&quot;/&gt;&lt;property id=&quot;20307&quot; value=&quot;382&quot;/&gt;&lt;/object&gt;&lt;object type=&quot;3&quot; unique_id=&quot;10017&quot;&gt;&lt;property id=&quot;20148&quot; value=&quot;5&quot;/&gt;&lt;property id=&quot;20300&quot; value=&quot;Slide 14 - &amp;quot;OPGAVER&amp;#x0D;&amp;#x0A;Lokal tovholder&amp;quot;&quot;/&gt;&lt;property id=&quot;20307&quot; value=&quot;373&quot;/&gt;&lt;/object&gt;&lt;object type=&quot;3&quot; unique_id=&quot;10018&quot;&gt;&lt;property id=&quot;20148&quot; value=&quot;5&quot;/&gt;&lt;property id=&quot;20300&quot; value=&quot;Slide 15 - &amp;quot;Årlig undersøgelsescyklus&amp;quot;&quot;/&gt;&lt;property id=&quot;20307&quot; value=&quot;378&quot;/&gt;&lt;/object&gt;&lt;object type=&quot;3&quot; unique_id=&quot;10019&quot;&gt;&lt;property id=&quot;20148&quot; value=&quot;5&quot;/&gt;&lt;property id=&quot;20300&quot; value=&quot;Slide 16 - &amp;quot;UNDERSØGELSENS TEMAER&amp;quot;&quot;/&gt;&lt;property id=&quot;20307&quot; value=&quot;374&quot;/&gt;&lt;/object&gt;&lt;object type=&quot;3&quot; unique_id=&quot;10020&quot;&gt;&lt;property id=&quot;20148&quot; value=&quot;5&quot;/&gt;&lt;property id=&quot;20300&quot; value=&quot;Slide 17 - &amp;quot;RESULTATER&amp;quot;&quot;/&gt;&lt;property id=&quot;20307&quot; value=&quot;369&quot;/&gt;&lt;/object&gt;&lt;object type=&quot;3&quot; unique_id=&quot;10022&quot;&gt;&lt;property id=&quot;20148&quot; value=&quot;5&quot;/&gt;&lt;property id=&quot;20300&quot; value=&quot;Slide 18 - &amp;quot;ORGANISERING&amp;quot;&quot;/&gt;&lt;property id=&quot;20307&quot; value=&quot;353&quot;/&gt;&lt;/object&gt;&lt;object type=&quot;3&quot; unique_id=&quot;10023&quot;&gt;&lt;property id=&quot;20148&quot; value=&quot;5&quot;/&gt;&lt;property id=&quot;20300&quot; value=&quot;Slide 19 - &amp;quot;ORGANISERING&amp;#x0D;&amp;#x0A;&amp;quot;&quot;/&gt;&lt;property id=&quot;20307&quot; value=&quot;372&quot;/&gt;&lt;/object&gt;&lt;object type=&quot;3&quot; unique_id=&quot;10129&quot;&gt;&lt;property id=&quot;20148&quot; value=&quot;5&quot;/&gt;&lt;property id=&quot;20300&quot; value=&quot;Slide 20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555</Words>
  <Application>Microsoft Office PowerPoint</Application>
  <PresentationFormat>Skærmshow (4:3)</PresentationFormat>
  <Paragraphs>117</Paragraphs>
  <Slides>15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Verdana</vt:lpstr>
      <vt:lpstr>Wingdings</vt:lpstr>
      <vt:lpstr>Standarddesign</vt:lpstr>
      <vt:lpstr>1_Standarddesign</vt:lpstr>
      <vt:lpstr>Introduktion til  LUP Psykiatri 2024</vt:lpstr>
      <vt:lpstr>MENU</vt:lpstr>
      <vt:lpstr>KONCEPT – fem patientgrupper</vt:lpstr>
      <vt:lpstr>KONCEPT Undersøgelsesperioder</vt:lpstr>
      <vt:lpstr>KONCEPT Formål</vt:lpstr>
      <vt:lpstr>KONCEPT Design</vt:lpstr>
      <vt:lpstr>UDLEVERING AF SPØRGESKEMA B&amp;U ambulatorier, patienter</vt:lpstr>
      <vt:lpstr>UDLEVERING AF SPØRGESKEMA B&amp;U ambulatorier, forældre</vt:lpstr>
      <vt:lpstr>OPGAVER Lokal tovholder</vt:lpstr>
      <vt:lpstr>Årlig undersøgelsescyklus - for koncept med personlig udlevering af spørgeskema</vt:lpstr>
      <vt:lpstr>UNDERSØGELSENS TEMAER</vt:lpstr>
      <vt:lpstr>RESULTATER</vt:lpstr>
      <vt:lpstr>Organisering af LUP</vt:lpstr>
      <vt:lpstr>KONTAKT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MARFRI</dc:creator>
  <cp:lastModifiedBy>Simone Witzel</cp:lastModifiedBy>
  <cp:revision>550</cp:revision>
  <cp:lastPrinted>2018-05-23T06:57:32Z</cp:lastPrinted>
  <dcterms:created xsi:type="dcterms:W3CDTF">2007-03-13T08:04:21Z</dcterms:created>
  <dcterms:modified xsi:type="dcterms:W3CDTF">2024-06-16T18:57:15Z</dcterms:modified>
</cp:coreProperties>
</file>