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2" r:id="rId2"/>
    <p:sldId id="292" r:id="rId3"/>
    <p:sldId id="293" r:id="rId4"/>
    <p:sldId id="266" r:id="rId5"/>
  </p:sldIdLst>
  <p:sldSz cx="9144000" cy="6858000" type="screen4x3"/>
  <p:notesSz cx="6858000" cy="9144000"/>
  <p:custDataLst>
    <p:tags r:id="rId7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50" y="-72"/>
      </p:cViewPr>
      <p:guideLst>
        <p:guide orient="horz" pos="75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20-04-2020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 at gentage ”Hvorfor” arbejders der hen imod grundproblemet. Beskriv eventuelt observationer af problem, som kan hjælpe med afklaring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70A35-78E3-44A8-8817-30F330E52C3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2857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m.dk/forbedringps%20og%20find%20bl.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erson holding le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98" b="30567"/>
          <a:stretch/>
        </p:blipFill>
        <p:spPr bwMode="auto">
          <a:xfrm>
            <a:off x="179511" y="756744"/>
            <a:ext cx="8784978" cy="2996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05923" cy="1439863"/>
          </a:xfrm>
        </p:spPr>
        <p:txBody>
          <a:bodyPr/>
          <a:lstStyle/>
          <a:p>
            <a:r>
              <a:rPr lang="da-DK" dirty="0" smtClean="0"/>
              <a:t>5 x Hvorfor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bg1"/>
                </a:solidFill>
              </a:rPr>
              <a:t>Psykiatrien og socialområdets værktøjskasse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7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Sådan gør I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Stil spørgsmålet hvorfor? indtil I har fundet:</a:t>
            </a:r>
          </a:p>
          <a:p>
            <a:r>
              <a:rPr lang="da-DK" dirty="0" smtClean="0"/>
              <a:t>Det problem, der starter det hele, </a:t>
            </a:r>
            <a:r>
              <a:rPr lang="da-DK" sz="2000" dirty="0" smtClean="0"/>
              <a:t>eller</a:t>
            </a:r>
          </a:p>
          <a:p>
            <a:r>
              <a:rPr lang="da-DK" dirty="0" smtClean="0"/>
              <a:t>Det problem, som I bedst kan tage fat på.</a:t>
            </a:r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764003" y="3493184"/>
            <a:ext cx="2943901" cy="495300"/>
          </a:xfrm>
          <a:prstGeom prst="roundRect">
            <a:avLst>
              <a:gd name="adj" fmla="val 16667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da-DK" altLang="da-DK" sz="14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 b="1" dirty="0">
                <a:solidFill>
                  <a:schemeClr val="tx1"/>
                </a:solidFill>
                <a:latin typeface="+mj-lt"/>
              </a:rPr>
              <a:t>Hvad ønsker vi at </a:t>
            </a:r>
            <a:r>
              <a:rPr lang="da-DK" altLang="da-DK" sz="1400" b="1" dirty="0" smtClean="0">
                <a:solidFill>
                  <a:schemeClr val="tx1"/>
                </a:solidFill>
                <a:latin typeface="+mj-lt"/>
              </a:rPr>
              <a:t>forbedre?</a:t>
            </a:r>
            <a:endParaRPr lang="da-DK" altLang="da-DK" sz="14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da-DK" altLang="da-DK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812727" y="4337021"/>
            <a:ext cx="779462" cy="334963"/>
          </a:xfrm>
          <a:prstGeom prst="foldedCorner">
            <a:avLst>
              <a:gd name="adj" fmla="val 12500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>
                <a:solidFill>
                  <a:schemeClr val="tx1"/>
                </a:solidFill>
                <a:latin typeface="+mj-lt"/>
              </a:rPr>
              <a:t>Problem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587430" y="4777552"/>
            <a:ext cx="850900" cy="304800"/>
          </a:xfrm>
          <a:prstGeom prst="foldedCorner">
            <a:avLst>
              <a:gd name="adj" fmla="val 12500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 dirty="0">
                <a:solidFill>
                  <a:schemeClr val="tx1"/>
                </a:solidFill>
                <a:latin typeface="+mj-lt"/>
              </a:rPr>
              <a:t>Problem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438330" y="5177564"/>
            <a:ext cx="990600" cy="304800"/>
          </a:xfrm>
          <a:prstGeom prst="foldedCorner">
            <a:avLst>
              <a:gd name="adj" fmla="val 12500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>
                <a:solidFill>
                  <a:schemeClr val="tx1"/>
                </a:solidFill>
                <a:latin typeface="+mj-lt"/>
              </a:rPr>
              <a:t>Problem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5428930" y="5598270"/>
            <a:ext cx="863600" cy="304800"/>
          </a:xfrm>
          <a:prstGeom prst="foldedCorner">
            <a:avLst>
              <a:gd name="adj" fmla="val 12500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>
                <a:solidFill>
                  <a:schemeClr val="tx1"/>
                </a:solidFill>
                <a:latin typeface="+mj-lt"/>
              </a:rPr>
              <a:t>Problem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292530" y="6003913"/>
            <a:ext cx="1568450" cy="265113"/>
          </a:xfrm>
          <a:prstGeom prst="foldedCorner">
            <a:avLst>
              <a:gd name="adj" fmla="val 12500"/>
            </a:avLst>
          </a:prstGeom>
          <a:ln>
            <a:solidFill>
              <a:schemeClr val="accent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rgbClr val="3F3018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3F3018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F3018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F3018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F3018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400" dirty="0">
                <a:solidFill>
                  <a:schemeClr val="tx1"/>
                </a:solidFill>
                <a:latin typeface="+mj-lt"/>
              </a:rPr>
              <a:t>Grundproblem</a:t>
            </a:r>
          </a:p>
        </p:txBody>
      </p:sp>
      <p:cxnSp>
        <p:nvCxnSpPr>
          <p:cNvPr id="12" name="AutoShape 11"/>
          <p:cNvCxnSpPr>
            <a:cxnSpLocks noChangeShapeType="1"/>
            <a:stCxn id="6" idx="2"/>
            <a:endCxn id="7" idx="1"/>
          </p:cNvCxnSpPr>
          <p:nvPr/>
        </p:nvCxnSpPr>
        <p:spPr bwMode="auto">
          <a:xfrm rot="16200000" flipH="1">
            <a:off x="2266331" y="3958106"/>
            <a:ext cx="516019" cy="576773"/>
          </a:xfrm>
          <a:prstGeom prst="curvedConnector2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2"/>
          <p:cNvCxnSpPr>
            <a:cxnSpLocks noChangeShapeType="1"/>
            <a:stCxn id="7" idx="2"/>
            <a:endCxn id="8" idx="1"/>
          </p:cNvCxnSpPr>
          <p:nvPr/>
        </p:nvCxnSpPr>
        <p:spPr bwMode="auto">
          <a:xfrm rot="16200000" flipH="1">
            <a:off x="3265960" y="4608482"/>
            <a:ext cx="257968" cy="384972"/>
          </a:xfrm>
          <a:prstGeom prst="curvedConnector2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3"/>
          <p:cNvCxnSpPr>
            <a:cxnSpLocks noChangeShapeType="1"/>
            <a:stCxn id="8" idx="2"/>
            <a:endCxn id="9" idx="1"/>
          </p:cNvCxnSpPr>
          <p:nvPr/>
        </p:nvCxnSpPr>
        <p:spPr bwMode="auto">
          <a:xfrm rot="16200000" flipH="1">
            <a:off x="4101799" y="4993433"/>
            <a:ext cx="247612" cy="425450"/>
          </a:xfrm>
          <a:prstGeom prst="curvedConnector2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4"/>
          <p:cNvCxnSpPr>
            <a:cxnSpLocks noChangeShapeType="1"/>
            <a:stCxn id="9" idx="2"/>
            <a:endCxn id="10" idx="1"/>
          </p:cNvCxnSpPr>
          <p:nvPr/>
        </p:nvCxnSpPr>
        <p:spPr bwMode="auto">
          <a:xfrm rot="16200000" flipH="1">
            <a:off x="5047127" y="5368867"/>
            <a:ext cx="268306" cy="495300"/>
          </a:xfrm>
          <a:prstGeom prst="curvedConnector2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5"/>
          <p:cNvCxnSpPr>
            <a:cxnSpLocks noChangeShapeType="1"/>
            <a:stCxn id="10" idx="2"/>
            <a:endCxn id="11" idx="1"/>
          </p:cNvCxnSpPr>
          <p:nvPr/>
        </p:nvCxnSpPr>
        <p:spPr bwMode="auto">
          <a:xfrm rot="16200000" flipH="1">
            <a:off x="5959930" y="5803870"/>
            <a:ext cx="233400" cy="431800"/>
          </a:xfrm>
          <a:prstGeom prst="curvedConnector2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2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 og Social</a:t>
            </a:r>
          </a:p>
        </p:txBody>
      </p:sp>
      <p:sp>
        <p:nvSpPr>
          <p:cNvPr id="40" name="Tekstboks 39"/>
          <p:cNvSpPr txBox="1"/>
          <p:nvPr/>
        </p:nvSpPr>
        <p:spPr>
          <a:xfrm>
            <a:off x="1259632" y="4149080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solidFill>
                  <a:schemeClr val="tx2"/>
                </a:solidFill>
              </a:rPr>
              <a:t>Hvorfor?</a:t>
            </a:r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53" name="Tekstboks 52"/>
          <p:cNvSpPr txBox="1"/>
          <p:nvPr/>
        </p:nvSpPr>
        <p:spPr>
          <a:xfrm>
            <a:off x="2195736" y="4746630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solidFill>
                  <a:schemeClr val="tx2"/>
                </a:solidFill>
              </a:rPr>
              <a:t>Hvorfor?</a:t>
            </a:r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54" name="Tekstboks 53"/>
          <p:cNvSpPr txBox="1"/>
          <p:nvPr/>
        </p:nvSpPr>
        <p:spPr>
          <a:xfrm>
            <a:off x="3059832" y="517867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solidFill>
                  <a:schemeClr val="tx2"/>
                </a:solidFill>
              </a:rPr>
              <a:t>Hvorfor?</a:t>
            </a:r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55" name="Tekstboks 54"/>
          <p:cNvSpPr txBox="1"/>
          <p:nvPr/>
        </p:nvSpPr>
        <p:spPr>
          <a:xfrm>
            <a:off x="3995936" y="553871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solidFill>
                  <a:schemeClr val="tx2"/>
                </a:solidFill>
              </a:rPr>
              <a:t>Hvorfor?</a:t>
            </a:r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56" name="Tekstboks 55"/>
          <p:cNvSpPr txBox="1"/>
          <p:nvPr/>
        </p:nvSpPr>
        <p:spPr>
          <a:xfrm>
            <a:off x="4932040" y="597076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>
                <a:solidFill>
                  <a:schemeClr val="tx2"/>
                </a:solidFill>
              </a:rPr>
              <a:t>Hvorfor?</a:t>
            </a:r>
            <a:endParaRPr lang="da-DK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30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Eksempel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1772816"/>
            <a:ext cx="8101335" cy="3574256"/>
          </a:xfrm>
        </p:spPr>
        <p:txBody>
          <a:bodyPr/>
          <a:lstStyle/>
          <a:p>
            <a:pPr marL="0" indent="0">
              <a:buFont typeface="+mj-lt"/>
              <a:buAutoNum type="arabicPeriod"/>
            </a:pPr>
            <a:r>
              <a:rPr lang="da-DK" altLang="da-DK" sz="2000" b="1" dirty="0" smtClean="0"/>
              <a:t>Hvorfor?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sz="1800" dirty="0"/>
              <a:t>Mange </a:t>
            </a:r>
            <a:r>
              <a:rPr lang="da-DK" altLang="da-DK" sz="1800" dirty="0" smtClean="0"/>
              <a:t>returneringer </a:t>
            </a:r>
            <a:r>
              <a:rPr lang="da-DK" altLang="da-DK" sz="1800" dirty="0"/>
              <a:t>skyldes, at lageret sender de forkerte varer.</a:t>
            </a:r>
          </a:p>
          <a:p>
            <a:pPr marL="0" indent="0">
              <a:buFont typeface="+mj-lt"/>
              <a:buAutoNum type="arabicPeriod"/>
            </a:pPr>
            <a:r>
              <a:rPr lang="da-DK" altLang="da-DK" sz="2000" b="1" dirty="0" smtClean="0"/>
              <a:t>Hvorfor?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sz="1800" dirty="0" smtClean="0"/>
              <a:t>Varenumrene er ofte tastet forkert ind. </a:t>
            </a:r>
            <a:endParaRPr lang="da-DK" altLang="da-DK" sz="1800" dirty="0"/>
          </a:p>
          <a:p>
            <a:pPr marL="0" indent="0">
              <a:buFont typeface="+mj-lt"/>
              <a:buAutoNum type="arabicPeriod"/>
            </a:pPr>
            <a:r>
              <a:rPr lang="da-DK" altLang="da-DK" sz="2000" b="1" dirty="0" smtClean="0"/>
              <a:t>Hvorfor?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sz="1800" dirty="0"/>
              <a:t>Mange </a:t>
            </a:r>
            <a:r>
              <a:rPr lang="da-DK" altLang="da-DK" sz="1800" dirty="0" smtClean="0"/>
              <a:t>salgsmedarbejdere ved ikke nok om systemet og produkterne.</a:t>
            </a:r>
            <a:endParaRPr lang="da-DK" altLang="da-DK" sz="1800" dirty="0"/>
          </a:p>
          <a:p>
            <a:pPr marL="0" indent="0">
              <a:buFont typeface="+mj-lt"/>
              <a:buAutoNum type="arabicPeriod"/>
            </a:pPr>
            <a:r>
              <a:rPr lang="da-DK" altLang="da-DK" sz="2000" b="1" dirty="0" smtClean="0"/>
              <a:t>Hvorfor?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sz="1800" dirty="0"/>
              <a:t>De har kun fået meget lidt </a:t>
            </a:r>
            <a:r>
              <a:rPr lang="da-DK" altLang="da-DK" sz="1800" dirty="0" smtClean="0"/>
              <a:t>træning.</a:t>
            </a:r>
            <a:endParaRPr lang="da-DK" altLang="da-DK" sz="1800" dirty="0"/>
          </a:p>
          <a:p>
            <a:pPr marL="0" indent="0">
              <a:buFont typeface="+mj-lt"/>
              <a:buAutoNum type="arabicPeriod"/>
            </a:pPr>
            <a:r>
              <a:rPr lang="da-DK" altLang="da-DK" sz="2000" b="1" dirty="0" smtClean="0"/>
              <a:t>Hvorfor?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sz="1800" dirty="0"/>
              <a:t>Vi har aldrig haft nye sælgere. Kun rekrutteret internt</a:t>
            </a:r>
            <a:r>
              <a:rPr lang="da-DK" altLang="da-DK" sz="1800" dirty="0" smtClean="0"/>
              <a:t>.</a:t>
            </a:r>
            <a:endParaRPr lang="da-DK" altLang="da-DK" sz="1800" dirty="0"/>
          </a:p>
        </p:txBody>
      </p:sp>
      <p:sp>
        <p:nvSpPr>
          <p:cNvPr id="4" name="Tekstboks 3"/>
          <p:cNvSpPr txBox="1"/>
          <p:nvPr/>
        </p:nvSpPr>
        <p:spPr>
          <a:xfrm>
            <a:off x="683568" y="5229200"/>
            <a:ext cx="792088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altLang="da-DK" b="1" dirty="0"/>
              <a:t>Midlertidigt modtræk: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dirty="0"/>
              <a:t>Lav </a:t>
            </a:r>
            <a:r>
              <a:rPr lang="da-DK" altLang="da-DK" dirty="0" smtClean="0"/>
              <a:t>et lynkursus og en produktoversigt.</a:t>
            </a:r>
            <a:endParaRPr lang="da-DK" altLang="da-DK" dirty="0"/>
          </a:p>
          <a:p>
            <a:r>
              <a:rPr lang="da-DK" altLang="da-DK" b="1" dirty="0"/>
              <a:t>Permanent modtræk:</a:t>
            </a:r>
            <a:r>
              <a:rPr lang="da-DK" altLang="da-DK" sz="2000" dirty="0"/>
              <a:t/>
            </a:r>
            <a:br>
              <a:rPr lang="da-DK" altLang="da-DK" sz="2000" dirty="0"/>
            </a:br>
            <a:r>
              <a:rPr lang="da-DK" altLang="da-DK" dirty="0"/>
              <a:t>Internt kursus for nye </a:t>
            </a:r>
            <a:r>
              <a:rPr lang="da-DK" altLang="da-DK" dirty="0" smtClean="0"/>
              <a:t>sælgere, skal gennemføres af alle </a:t>
            </a:r>
            <a:r>
              <a:rPr lang="da-DK" altLang="da-DK" dirty="0"/>
              <a:t>sælgere</a:t>
            </a:r>
            <a:r>
              <a:rPr lang="da-DK" altLang="da-DK" dirty="0" smtClean="0"/>
              <a:t>.</a:t>
            </a:r>
            <a:endParaRPr lang="da-DK" altLang="da-DK" dirty="0"/>
          </a:p>
        </p:txBody>
      </p:sp>
      <p:sp>
        <p:nvSpPr>
          <p:cNvPr id="5" name="Tekstboks 4"/>
          <p:cNvSpPr txBox="1"/>
          <p:nvPr/>
        </p:nvSpPr>
        <p:spPr>
          <a:xfrm>
            <a:off x="755576" y="1196752"/>
            <a:ext cx="784887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altLang="da-DK" b="1" dirty="0"/>
              <a:t>Problem:</a:t>
            </a:r>
            <a:r>
              <a:rPr lang="da-DK" altLang="da-DK" dirty="0"/>
              <a:t/>
            </a:r>
            <a:br>
              <a:rPr lang="da-DK" altLang="da-DK" dirty="0"/>
            </a:br>
            <a:r>
              <a:rPr lang="da-DK" altLang="da-DK" dirty="0" smtClean="0"/>
              <a:t>Virksomhed AA </a:t>
            </a:r>
            <a:r>
              <a:rPr lang="da-DK" altLang="da-DK" dirty="0"/>
              <a:t>modtager alt for mange returneringer fra kunder</a:t>
            </a:r>
            <a:r>
              <a:rPr lang="da-DK" altLang="da-DK" dirty="0" smtClean="0"/>
              <a:t>.</a:t>
            </a:r>
            <a:endParaRPr lang="da-DK" dirty="0"/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3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968628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mere værktøj til at arbejde med </a:t>
            </a:r>
            <a:r>
              <a:rPr lang="da-DK" dirty="0" smtClean="0"/>
              <a:t>forbedringer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6" y="2060848"/>
            <a:ext cx="8173344" cy="4298057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på </a:t>
            </a:r>
            <a:r>
              <a:rPr lang="da-DK" dirty="0" smtClean="0">
                <a:hlinkClick r:id="rId2"/>
              </a:rPr>
              <a:t>www.rm.dk/forbedringps </a:t>
            </a:r>
            <a:r>
              <a:rPr lang="da-DK" dirty="0" smtClean="0"/>
              <a:t> og find bl.a.:</a:t>
            </a:r>
          </a:p>
          <a:p>
            <a:pPr lvl="1"/>
            <a:r>
              <a:rPr lang="da-DK" dirty="0" smtClean="0"/>
              <a:t>Intro til data og forskellige typer af indikatorer</a:t>
            </a:r>
          </a:p>
          <a:p>
            <a:pPr lvl="1"/>
            <a:r>
              <a:rPr lang="da-DK" dirty="0" smtClean="0"/>
              <a:t>Guide til driverdiagrammer</a:t>
            </a:r>
          </a:p>
          <a:p>
            <a:pPr lvl="1"/>
            <a:r>
              <a:rPr lang="da-DK" dirty="0" smtClean="0"/>
              <a:t>Guide til SMART-mål</a:t>
            </a:r>
          </a:p>
          <a:p>
            <a:pPr marL="625475" lvl="1" indent="0">
              <a:buNone/>
            </a:pPr>
            <a:endParaRPr lang="da-DK" dirty="0"/>
          </a:p>
          <a:p>
            <a:pPr lvl="1"/>
            <a:endParaRPr lang="da-DK" dirty="0" smtClean="0"/>
          </a:p>
          <a:p>
            <a:pPr marL="0" indent="0">
              <a:spcAft>
                <a:spcPts val="0"/>
              </a:spcAft>
              <a:buNone/>
              <a:defRPr/>
            </a:pPr>
            <a:endParaRPr lang="da-DK" sz="1200" dirty="0">
              <a:solidFill>
                <a:srgbClr val="FF0000"/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4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90466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5 x Hvorfor&amp;quot;&quot;/&gt;&lt;property id=&quot;20307&quot; value=&quot;262&quot;/&gt;&lt;/object&gt;&lt;object type=&quot;3&quot; unique_id=&quot;12474&quot;&gt;&lt;property id=&quot;20148&quot; value=&quot;5&quot;/&gt;&lt;property id=&quot;20300&quot; value=&quot;Slide 4 - &amp;quot;Få mere værktøj til at arbejde med forbedringer&amp;quot;&quot;/&gt;&lt;property id=&quot;20307&quot; value=&quot;266&quot;/&gt;&lt;/object&gt;&lt;object type=&quot;3&quot; unique_id=&quot;61585&quot;&gt;&lt;property id=&quot;20148&quot; value=&quot;5&quot;/&gt;&lt;property id=&quot;20300&quot; value=&quot;Slide 2 - &amp;quot;Sådan gør I&amp;#x0D;&amp;#x0A;&amp;quot;&quot;/&gt;&lt;property id=&quot;20307&quot; value=&quot;292&quot;/&gt;&lt;/object&gt;&lt;object type=&quot;3&quot; unique_id=&quot;61586&quot;&gt;&lt;property id=&quot;20148&quot; value=&quot;5&quot;/&gt;&lt;property id=&quot;20300&quot; value=&quot;Slide 3 - &amp;quot;Eksempel&amp;#x0D;&amp;#x0A;&amp;quot;&quot;/&gt;&lt;property id=&quot;20307&quot; value=&quot;293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0</TotalTime>
  <Words>137</Words>
  <Application>Microsoft Office PowerPoint</Application>
  <PresentationFormat>Skærmshow (4:3)</PresentationFormat>
  <Paragraphs>43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RM-petrol_v01</vt:lpstr>
      <vt:lpstr>5 x Hvorfor</vt:lpstr>
      <vt:lpstr>Sådan gør I </vt:lpstr>
      <vt:lpstr>Eksempel </vt:lpstr>
      <vt:lpstr>Få mere værktøj til at arbejde med forbedringer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25</cp:revision>
  <dcterms:created xsi:type="dcterms:W3CDTF">2020-03-23T09:57:22Z</dcterms:created>
  <dcterms:modified xsi:type="dcterms:W3CDTF">2020-04-20T08:37:24Z</dcterms:modified>
</cp:coreProperties>
</file>